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9"/>
  </p:notesMasterIdLst>
  <p:sldIdLst>
    <p:sldId id="256" r:id="rId2"/>
    <p:sldId id="265" r:id="rId3"/>
    <p:sldId id="330" r:id="rId4"/>
    <p:sldId id="331" r:id="rId5"/>
    <p:sldId id="307" r:id="rId6"/>
    <p:sldId id="308" r:id="rId7"/>
    <p:sldId id="336" r:id="rId8"/>
    <p:sldId id="332" r:id="rId9"/>
    <p:sldId id="377" r:id="rId10"/>
    <p:sldId id="378" r:id="rId11"/>
    <p:sldId id="379" r:id="rId12"/>
    <p:sldId id="309" r:id="rId13"/>
    <p:sldId id="335" r:id="rId14"/>
    <p:sldId id="334" r:id="rId15"/>
    <p:sldId id="258" r:id="rId16"/>
    <p:sldId id="277" r:id="rId17"/>
    <p:sldId id="376" r:id="rId18"/>
    <p:sldId id="354" r:id="rId19"/>
    <p:sldId id="257" r:id="rId20"/>
    <p:sldId id="342" r:id="rId21"/>
    <p:sldId id="339" r:id="rId22"/>
    <p:sldId id="371" r:id="rId23"/>
    <p:sldId id="368" r:id="rId24"/>
    <p:sldId id="362" r:id="rId25"/>
    <p:sldId id="358" r:id="rId26"/>
    <p:sldId id="359" r:id="rId27"/>
    <p:sldId id="284" r:id="rId28"/>
    <p:sldId id="285" r:id="rId29"/>
    <p:sldId id="325" r:id="rId30"/>
    <p:sldId id="287" r:id="rId31"/>
    <p:sldId id="289" r:id="rId32"/>
    <p:sldId id="290" r:id="rId33"/>
    <p:sldId id="288" r:id="rId34"/>
    <p:sldId id="291" r:id="rId35"/>
    <p:sldId id="275" r:id="rId36"/>
    <p:sldId id="367" r:id="rId37"/>
    <p:sldId id="294" r:id="rId38"/>
    <p:sldId id="293" r:id="rId39"/>
    <p:sldId id="297" r:id="rId40"/>
    <p:sldId id="355" r:id="rId41"/>
    <p:sldId id="356" r:id="rId42"/>
    <p:sldId id="357" r:id="rId43"/>
    <p:sldId id="345" r:id="rId44"/>
    <p:sldId id="346" r:id="rId45"/>
    <p:sldId id="347" r:id="rId46"/>
    <p:sldId id="348" r:id="rId47"/>
    <p:sldId id="349" r:id="rId48"/>
    <p:sldId id="350" r:id="rId49"/>
    <p:sldId id="351" r:id="rId50"/>
    <p:sldId id="352" r:id="rId51"/>
    <p:sldId id="353" r:id="rId52"/>
    <p:sldId id="360" r:id="rId53"/>
    <p:sldId id="361" r:id="rId54"/>
    <p:sldId id="363" r:id="rId55"/>
    <p:sldId id="364" r:id="rId56"/>
    <p:sldId id="365" r:id="rId57"/>
    <p:sldId id="366"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96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9" autoAdjust="0"/>
    <p:restoredTop sz="84195" autoAdjust="0"/>
  </p:normalViewPr>
  <p:slideViewPr>
    <p:cSldViewPr>
      <p:cViewPr varScale="1">
        <p:scale>
          <a:sx n="61" d="100"/>
          <a:sy n="61" d="100"/>
        </p:scale>
        <p:origin x="-77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68"/>
    </p:cViewPr>
  </p:sorterViewPr>
  <p:notesViewPr>
    <p:cSldViewPr>
      <p:cViewPr varScale="1">
        <p:scale>
          <a:sx n="70" d="100"/>
          <a:sy n="70" d="100"/>
        </p:scale>
        <p:origin x="-324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K:\Verde%20Bugs\Verde%20River%20Aquatic%20Macroinvertebrates%20091025.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726618547681618"/>
          <c:y val="6.5289442986293383E-2"/>
          <c:w val="0.7683324584426946"/>
          <c:h val="0.70100284339457908"/>
        </c:manualLayout>
      </c:layout>
      <c:scatterChart>
        <c:scatterStyle val="lineMarker"/>
        <c:varyColors val="0"/>
        <c:ser>
          <c:idx val="0"/>
          <c:order val="0"/>
          <c:tx>
            <c:strRef>
              <c:f>Sheet1!$B$3</c:f>
              <c:strCache>
                <c:ptCount val="1"/>
                <c:pt idx="0">
                  <c:v>Log10 Den</c:v>
                </c:pt>
              </c:strCache>
            </c:strRef>
          </c:tx>
          <c:spPr>
            <a:ln w="28575">
              <a:noFill/>
            </a:ln>
          </c:spPr>
          <c:marker>
            <c:symbol val="triangle"/>
            <c:size val="5"/>
            <c:spPr>
              <a:solidFill>
                <a:schemeClr val="tx1"/>
              </a:solidFill>
            </c:spPr>
          </c:marker>
          <c:trendline>
            <c:trendlineType val="linear"/>
            <c:dispRSqr val="1"/>
            <c:dispEq val="1"/>
            <c:trendlineLbl>
              <c:layout>
                <c:manualLayout>
                  <c:x val="0.20899846894138324"/>
                  <c:y val="-0.13654235928842304"/>
                </c:manualLayout>
              </c:layout>
              <c:numFmt formatCode="General" sourceLinked="0"/>
            </c:trendlineLbl>
          </c:trendline>
          <c:xVal>
            <c:numRef>
              <c:f>Sheet1!$A$4:$A$275</c:f>
              <c:numCache>
                <c:formatCode>General</c:formatCode>
                <c:ptCount val="272"/>
                <c:pt idx="0">
                  <c:v>0.76500000000000201</c:v>
                </c:pt>
                <c:pt idx="1">
                  <c:v>0.1</c:v>
                </c:pt>
                <c:pt idx="2">
                  <c:v>0.1</c:v>
                </c:pt>
                <c:pt idx="3">
                  <c:v>5.0000000000000079E-2</c:v>
                </c:pt>
                <c:pt idx="4">
                  <c:v>0.1</c:v>
                </c:pt>
                <c:pt idx="5">
                  <c:v>0.65000000000000213</c:v>
                </c:pt>
                <c:pt idx="6">
                  <c:v>0.4</c:v>
                </c:pt>
                <c:pt idx="7">
                  <c:v>0.1</c:v>
                </c:pt>
                <c:pt idx="8">
                  <c:v>7.0000000000000034E-2</c:v>
                </c:pt>
                <c:pt idx="9">
                  <c:v>0.30000000000000032</c:v>
                </c:pt>
                <c:pt idx="10">
                  <c:v>0.15000000000000024</c:v>
                </c:pt>
                <c:pt idx="11">
                  <c:v>0.15000000000000024</c:v>
                </c:pt>
                <c:pt idx="12">
                  <c:v>0.1</c:v>
                </c:pt>
                <c:pt idx="13">
                  <c:v>0.15000000000000024</c:v>
                </c:pt>
                <c:pt idx="14">
                  <c:v>0.25</c:v>
                </c:pt>
                <c:pt idx="15">
                  <c:v>0.15000000000000024</c:v>
                </c:pt>
                <c:pt idx="16">
                  <c:v>0.25</c:v>
                </c:pt>
                <c:pt idx="17">
                  <c:v>0.2</c:v>
                </c:pt>
                <c:pt idx="18">
                  <c:v>2.0000000000000052E-2</c:v>
                </c:pt>
                <c:pt idx="19">
                  <c:v>5.0000000000000079E-2</c:v>
                </c:pt>
                <c:pt idx="20">
                  <c:v>1</c:v>
                </c:pt>
                <c:pt idx="21">
                  <c:v>0.60000000000000064</c:v>
                </c:pt>
                <c:pt idx="22">
                  <c:v>0.70000000000000062</c:v>
                </c:pt>
                <c:pt idx="23">
                  <c:v>0.2</c:v>
                </c:pt>
                <c:pt idx="24">
                  <c:v>0.2</c:v>
                </c:pt>
                <c:pt idx="25">
                  <c:v>0.60000000000000064</c:v>
                </c:pt>
                <c:pt idx="26">
                  <c:v>0.8</c:v>
                </c:pt>
                <c:pt idx="27">
                  <c:v>0.4</c:v>
                </c:pt>
                <c:pt idx="28">
                  <c:v>1.1000000000000001</c:v>
                </c:pt>
                <c:pt idx="29">
                  <c:v>0.25</c:v>
                </c:pt>
                <c:pt idx="30">
                  <c:v>0.2</c:v>
                </c:pt>
                <c:pt idx="31">
                  <c:v>0</c:v>
                </c:pt>
                <c:pt idx="32">
                  <c:v>0.30000000000000032</c:v>
                </c:pt>
                <c:pt idx="33">
                  <c:v>0.28000000000000008</c:v>
                </c:pt>
                <c:pt idx="34">
                  <c:v>0.2</c:v>
                </c:pt>
                <c:pt idx="35">
                  <c:v>3.0000000000000054E-2</c:v>
                </c:pt>
                <c:pt idx="36">
                  <c:v>0.1</c:v>
                </c:pt>
                <c:pt idx="37">
                  <c:v>0.23</c:v>
                </c:pt>
                <c:pt idx="38">
                  <c:v>0.25</c:v>
                </c:pt>
                <c:pt idx="39">
                  <c:v>5.0000000000000079E-2</c:v>
                </c:pt>
                <c:pt idx="40">
                  <c:v>0</c:v>
                </c:pt>
                <c:pt idx="41">
                  <c:v>0</c:v>
                </c:pt>
                <c:pt idx="42">
                  <c:v>0</c:v>
                </c:pt>
                <c:pt idx="43">
                  <c:v>0</c:v>
                </c:pt>
                <c:pt idx="44">
                  <c:v>0</c:v>
                </c:pt>
                <c:pt idx="45">
                  <c:v>0.4</c:v>
                </c:pt>
                <c:pt idx="46">
                  <c:v>0.33000000000000113</c:v>
                </c:pt>
                <c:pt idx="47">
                  <c:v>1</c:v>
                </c:pt>
                <c:pt idx="48">
                  <c:v>1.2</c:v>
                </c:pt>
                <c:pt idx="49">
                  <c:v>0.5</c:v>
                </c:pt>
                <c:pt idx="50">
                  <c:v>0.2</c:v>
                </c:pt>
                <c:pt idx="51">
                  <c:v>0.25</c:v>
                </c:pt>
                <c:pt idx="52">
                  <c:v>0.30000000000000032</c:v>
                </c:pt>
                <c:pt idx="53">
                  <c:v>0.2</c:v>
                </c:pt>
                <c:pt idx="54">
                  <c:v>1.2</c:v>
                </c:pt>
                <c:pt idx="55">
                  <c:v>0.15000000000000024</c:v>
                </c:pt>
                <c:pt idx="56">
                  <c:v>0.9</c:v>
                </c:pt>
                <c:pt idx="57">
                  <c:v>1</c:v>
                </c:pt>
                <c:pt idx="58">
                  <c:v>1</c:v>
                </c:pt>
                <c:pt idx="59">
                  <c:v>0.25</c:v>
                </c:pt>
                <c:pt idx="60">
                  <c:v>0.5</c:v>
                </c:pt>
                <c:pt idx="61">
                  <c:v>0.60000000000000064</c:v>
                </c:pt>
                <c:pt idx="62">
                  <c:v>0.70000000000000062</c:v>
                </c:pt>
                <c:pt idx="63">
                  <c:v>0.30000000000000032</c:v>
                </c:pt>
                <c:pt idx="64">
                  <c:v>1.0000000000000033E-2</c:v>
                </c:pt>
                <c:pt idx="65">
                  <c:v>0.41666666666666785</c:v>
                </c:pt>
                <c:pt idx="66">
                  <c:v>0.41666666666666785</c:v>
                </c:pt>
                <c:pt idx="67">
                  <c:v>0.52631578947368418</c:v>
                </c:pt>
                <c:pt idx="68">
                  <c:v>0.5</c:v>
                </c:pt>
                <c:pt idx="69">
                  <c:v>0.30000000000000032</c:v>
                </c:pt>
                <c:pt idx="70">
                  <c:v>0.60000000000000064</c:v>
                </c:pt>
                <c:pt idx="71">
                  <c:v>3.0000000000000054E-2</c:v>
                </c:pt>
                <c:pt idx="72">
                  <c:v>1.0000000000000033E-2</c:v>
                </c:pt>
                <c:pt idx="73">
                  <c:v>5.0000000000000079E-2</c:v>
                </c:pt>
                <c:pt idx="74">
                  <c:v>0</c:v>
                </c:pt>
                <c:pt idx="75">
                  <c:v>0</c:v>
                </c:pt>
                <c:pt idx="76">
                  <c:v>0</c:v>
                </c:pt>
                <c:pt idx="77">
                  <c:v>3.0000000000000054E-2</c:v>
                </c:pt>
                <c:pt idx="78">
                  <c:v>0</c:v>
                </c:pt>
                <c:pt idx="79">
                  <c:v>0</c:v>
                </c:pt>
                <c:pt idx="80">
                  <c:v>0</c:v>
                </c:pt>
                <c:pt idx="81">
                  <c:v>0</c:v>
                </c:pt>
                <c:pt idx="82">
                  <c:v>0</c:v>
                </c:pt>
                <c:pt idx="83">
                  <c:v>0</c:v>
                </c:pt>
                <c:pt idx="84">
                  <c:v>0.5</c:v>
                </c:pt>
                <c:pt idx="85">
                  <c:v>0.15000000000000024</c:v>
                </c:pt>
                <c:pt idx="86">
                  <c:v>0</c:v>
                </c:pt>
                <c:pt idx="87">
                  <c:v>1</c:v>
                </c:pt>
                <c:pt idx="88">
                  <c:v>1.2</c:v>
                </c:pt>
                <c:pt idx="89">
                  <c:v>1.1000000000000001</c:v>
                </c:pt>
                <c:pt idx="90">
                  <c:v>1.1000000000000001</c:v>
                </c:pt>
                <c:pt idx="91">
                  <c:v>1.2</c:v>
                </c:pt>
                <c:pt idx="92">
                  <c:v>1.1000000000000001</c:v>
                </c:pt>
                <c:pt idx="93">
                  <c:v>1.2</c:v>
                </c:pt>
                <c:pt idx="94">
                  <c:v>5.0000000000000079E-2</c:v>
                </c:pt>
                <c:pt idx="95">
                  <c:v>0.75000000000000189</c:v>
                </c:pt>
                <c:pt idx="96">
                  <c:v>0.55555555555555569</c:v>
                </c:pt>
                <c:pt idx="97">
                  <c:v>0.33333333333333331</c:v>
                </c:pt>
                <c:pt idx="98">
                  <c:v>1.5</c:v>
                </c:pt>
                <c:pt idx="99">
                  <c:v>1.5</c:v>
                </c:pt>
                <c:pt idx="100">
                  <c:v>0</c:v>
                </c:pt>
                <c:pt idx="101">
                  <c:v>0.4</c:v>
                </c:pt>
                <c:pt idx="102">
                  <c:v>1.5</c:v>
                </c:pt>
                <c:pt idx="103">
                  <c:v>0</c:v>
                </c:pt>
                <c:pt idx="104">
                  <c:v>0</c:v>
                </c:pt>
                <c:pt idx="105">
                  <c:v>0</c:v>
                </c:pt>
                <c:pt idx="106">
                  <c:v>0.70000000000000062</c:v>
                </c:pt>
                <c:pt idx="107">
                  <c:v>0.15000000000000024</c:v>
                </c:pt>
                <c:pt idx="108">
                  <c:v>1.0000000000000033E-2</c:v>
                </c:pt>
                <c:pt idx="109">
                  <c:v>1.0000000000000033E-2</c:v>
                </c:pt>
                <c:pt idx="110">
                  <c:v>1.0000000000000033E-2</c:v>
                </c:pt>
                <c:pt idx="111">
                  <c:v>0</c:v>
                </c:pt>
                <c:pt idx="112">
                  <c:v>0.33333333333333331</c:v>
                </c:pt>
                <c:pt idx="113">
                  <c:v>0.35000000000000031</c:v>
                </c:pt>
                <c:pt idx="114">
                  <c:v>0</c:v>
                </c:pt>
                <c:pt idx="115">
                  <c:v>0</c:v>
                </c:pt>
                <c:pt idx="116">
                  <c:v>0</c:v>
                </c:pt>
                <c:pt idx="117">
                  <c:v>0</c:v>
                </c:pt>
                <c:pt idx="118">
                  <c:v>0</c:v>
                </c:pt>
                <c:pt idx="119">
                  <c:v>0</c:v>
                </c:pt>
                <c:pt idx="120">
                  <c:v>0</c:v>
                </c:pt>
                <c:pt idx="121">
                  <c:v>0</c:v>
                </c:pt>
                <c:pt idx="122">
                  <c:v>0</c:v>
                </c:pt>
                <c:pt idx="123">
                  <c:v>0</c:v>
                </c:pt>
                <c:pt idx="124">
                  <c:v>0</c:v>
                </c:pt>
                <c:pt idx="125">
                  <c:v>0.13333333333333341</c:v>
                </c:pt>
                <c:pt idx="126">
                  <c:v>0.13333333333333341</c:v>
                </c:pt>
                <c:pt idx="127">
                  <c:v>0.13333333333333341</c:v>
                </c:pt>
                <c:pt idx="128">
                  <c:v>0.1</c:v>
                </c:pt>
                <c:pt idx="129">
                  <c:v>0.27777777777777884</c:v>
                </c:pt>
                <c:pt idx="130">
                  <c:v>0.25</c:v>
                </c:pt>
                <c:pt idx="131">
                  <c:v>8.3333333333333537E-2</c:v>
                </c:pt>
                <c:pt idx="132">
                  <c:v>0.1</c:v>
                </c:pt>
                <c:pt idx="133">
                  <c:v>0.1</c:v>
                </c:pt>
                <c:pt idx="134">
                  <c:v>0.11111111111111122</c:v>
                </c:pt>
                <c:pt idx="135">
                  <c:v>0.25</c:v>
                </c:pt>
                <c:pt idx="136">
                  <c:v>0.22222222222222249</c:v>
                </c:pt>
                <c:pt idx="137">
                  <c:v>0.14285714285714352</c:v>
                </c:pt>
                <c:pt idx="138">
                  <c:v>0.125</c:v>
                </c:pt>
                <c:pt idx="139">
                  <c:v>0.1</c:v>
                </c:pt>
                <c:pt idx="140">
                  <c:v>0.1</c:v>
                </c:pt>
                <c:pt idx="141">
                  <c:v>5.0000000000000079E-2</c:v>
                </c:pt>
                <c:pt idx="142">
                  <c:v>0</c:v>
                </c:pt>
                <c:pt idx="143">
                  <c:v>0</c:v>
                </c:pt>
                <c:pt idx="144">
                  <c:v>0</c:v>
                </c:pt>
                <c:pt idx="145">
                  <c:v>0</c:v>
                </c:pt>
                <c:pt idx="146">
                  <c:v>0.30000000000000032</c:v>
                </c:pt>
                <c:pt idx="147">
                  <c:v>0.30000000000000032</c:v>
                </c:pt>
                <c:pt idx="148">
                  <c:v>0.15000000000000024</c:v>
                </c:pt>
                <c:pt idx="149">
                  <c:v>0.15000000000000024</c:v>
                </c:pt>
                <c:pt idx="150">
                  <c:v>0.15000000000000024</c:v>
                </c:pt>
                <c:pt idx="151">
                  <c:v>0.15000000000000024</c:v>
                </c:pt>
                <c:pt idx="152">
                  <c:v>1</c:v>
                </c:pt>
                <c:pt idx="153">
                  <c:v>1.3</c:v>
                </c:pt>
                <c:pt idx="154">
                  <c:v>1.1000000000000001</c:v>
                </c:pt>
                <c:pt idx="155">
                  <c:v>0.85000000000000064</c:v>
                </c:pt>
                <c:pt idx="156">
                  <c:v>1.2</c:v>
                </c:pt>
                <c:pt idx="157">
                  <c:v>0.25</c:v>
                </c:pt>
                <c:pt idx="158">
                  <c:v>0.2</c:v>
                </c:pt>
                <c:pt idx="159">
                  <c:v>0.2</c:v>
                </c:pt>
                <c:pt idx="160">
                  <c:v>0.1</c:v>
                </c:pt>
                <c:pt idx="161">
                  <c:v>0.2</c:v>
                </c:pt>
                <c:pt idx="162">
                  <c:v>0</c:v>
                </c:pt>
                <c:pt idx="163">
                  <c:v>0.1</c:v>
                </c:pt>
                <c:pt idx="164">
                  <c:v>0</c:v>
                </c:pt>
                <c:pt idx="165">
                  <c:v>0</c:v>
                </c:pt>
                <c:pt idx="166">
                  <c:v>0.1</c:v>
                </c:pt>
                <c:pt idx="167">
                  <c:v>0.1</c:v>
                </c:pt>
                <c:pt idx="168">
                  <c:v>0</c:v>
                </c:pt>
                <c:pt idx="169">
                  <c:v>0.15000000000000024</c:v>
                </c:pt>
                <c:pt idx="170">
                  <c:v>0.2</c:v>
                </c:pt>
                <c:pt idx="171">
                  <c:v>0.22000000000000022</c:v>
                </c:pt>
                <c:pt idx="172">
                  <c:v>0.25</c:v>
                </c:pt>
                <c:pt idx="173">
                  <c:v>0.30000000000000032</c:v>
                </c:pt>
                <c:pt idx="174">
                  <c:v>0.28000000000000008</c:v>
                </c:pt>
                <c:pt idx="175">
                  <c:v>0.18000000000000024</c:v>
                </c:pt>
                <c:pt idx="176">
                  <c:v>0.2</c:v>
                </c:pt>
                <c:pt idx="177">
                  <c:v>0</c:v>
                </c:pt>
                <c:pt idx="178">
                  <c:v>0.25</c:v>
                </c:pt>
                <c:pt idx="179">
                  <c:v>0</c:v>
                </c:pt>
                <c:pt idx="180">
                  <c:v>1.0000000000000033E-2</c:v>
                </c:pt>
                <c:pt idx="181">
                  <c:v>1.0000000000000033E-2</c:v>
                </c:pt>
                <c:pt idx="182">
                  <c:v>1.0000000000000033E-2</c:v>
                </c:pt>
                <c:pt idx="183">
                  <c:v>0.1</c:v>
                </c:pt>
                <c:pt idx="184">
                  <c:v>0.5</c:v>
                </c:pt>
                <c:pt idx="185">
                  <c:v>0.30000000000000032</c:v>
                </c:pt>
                <c:pt idx="186">
                  <c:v>0.35000000000000031</c:v>
                </c:pt>
                <c:pt idx="187">
                  <c:v>1.1000000000000001</c:v>
                </c:pt>
                <c:pt idx="188">
                  <c:v>0</c:v>
                </c:pt>
                <c:pt idx="189">
                  <c:v>0</c:v>
                </c:pt>
                <c:pt idx="190">
                  <c:v>0.1</c:v>
                </c:pt>
                <c:pt idx="191">
                  <c:v>0</c:v>
                </c:pt>
                <c:pt idx="192">
                  <c:v>1.0000000000000033E-2</c:v>
                </c:pt>
                <c:pt idx="193">
                  <c:v>0</c:v>
                </c:pt>
                <c:pt idx="194">
                  <c:v>0</c:v>
                </c:pt>
                <c:pt idx="195">
                  <c:v>0.1</c:v>
                </c:pt>
                <c:pt idx="196">
                  <c:v>0.30000000000000032</c:v>
                </c:pt>
                <c:pt idx="197">
                  <c:v>0</c:v>
                </c:pt>
                <c:pt idx="198">
                  <c:v>5.0000000000000079E-2</c:v>
                </c:pt>
                <c:pt idx="199">
                  <c:v>0</c:v>
                </c:pt>
                <c:pt idx="200">
                  <c:v>0</c:v>
                </c:pt>
                <c:pt idx="201">
                  <c:v>0</c:v>
                </c:pt>
                <c:pt idx="202">
                  <c:v>0.1</c:v>
                </c:pt>
                <c:pt idx="203">
                  <c:v>0.2</c:v>
                </c:pt>
                <c:pt idx="204">
                  <c:v>0.15000000000000024</c:v>
                </c:pt>
                <c:pt idx="205">
                  <c:v>0</c:v>
                </c:pt>
                <c:pt idx="206">
                  <c:v>0.2</c:v>
                </c:pt>
                <c:pt idx="207">
                  <c:v>0</c:v>
                </c:pt>
                <c:pt idx="208">
                  <c:v>0.4</c:v>
                </c:pt>
                <c:pt idx="209">
                  <c:v>0.60000000000000064</c:v>
                </c:pt>
                <c:pt idx="210">
                  <c:v>0</c:v>
                </c:pt>
                <c:pt idx="211">
                  <c:v>1.0000000000000033E-2</c:v>
                </c:pt>
                <c:pt idx="212">
                  <c:v>0</c:v>
                </c:pt>
                <c:pt idx="213">
                  <c:v>0.25</c:v>
                </c:pt>
                <c:pt idx="214">
                  <c:v>0.33333333333333331</c:v>
                </c:pt>
                <c:pt idx="215">
                  <c:v>1</c:v>
                </c:pt>
                <c:pt idx="216">
                  <c:v>0.66666666666666663</c:v>
                </c:pt>
                <c:pt idx="217">
                  <c:v>0.33333333333333331</c:v>
                </c:pt>
                <c:pt idx="218">
                  <c:v>0</c:v>
                </c:pt>
                <c:pt idx="219">
                  <c:v>0</c:v>
                </c:pt>
                <c:pt idx="220">
                  <c:v>1.0000000000000033E-2</c:v>
                </c:pt>
                <c:pt idx="221">
                  <c:v>1</c:v>
                </c:pt>
                <c:pt idx="222">
                  <c:v>0.5</c:v>
                </c:pt>
                <c:pt idx="223">
                  <c:v>1.0000000000000033E-2</c:v>
                </c:pt>
                <c:pt idx="224">
                  <c:v>0.11111111111111122</c:v>
                </c:pt>
                <c:pt idx="225">
                  <c:v>0.16666666666666671</c:v>
                </c:pt>
                <c:pt idx="226">
                  <c:v>0.25</c:v>
                </c:pt>
                <c:pt idx="239">
                  <c:v>0</c:v>
                </c:pt>
                <c:pt idx="240">
                  <c:v>0</c:v>
                </c:pt>
                <c:pt idx="241">
                  <c:v>0</c:v>
                </c:pt>
                <c:pt idx="242">
                  <c:v>0.2</c:v>
                </c:pt>
                <c:pt idx="243">
                  <c:v>0</c:v>
                </c:pt>
                <c:pt idx="244">
                  <c:v>5.0000000000000079E-2</c:v>
                </c:pt>
                <c:pt idx="245">
                  <c:v>6.6666666666666693E-2</c:v>
                </c:pt>
                <c:pt idx="246">
                  <c:v>0.2</c:v>
                </c:pt>
                <c:pt idx="247">
                  <c:v>0</c:v>
                </c:pt>
                <c:pt idx="248">
                  <c:v>0</c:v>
                </c:pt>
                <c:pt idx="249">
                  <c:v>0</c:v>
                </c:pt>
                <c:pt idx="250">
                  <c:v>0</c:v>
                </c:pt>
                <c:pt idx="251">
                  <c:v>1.0000000000000033E-2</c:v>
                </c:pt>
                <c:pt idx="252">
                  <c:v>9.0909090909091259E-2</c:v>
                </c:pt>
                <c:pt idx="253">
                  <c:v>0</c:v>
                </c:pt>
                <c:pt idx="254">
                  <c:v>0.11111111111111122</c:v>
                </c:pt>
                <c:pt idx="255">
                  <c:v>0.11111111111111122</c:v>
                </c:pt>
                <c:pt idx="256">
                  <c:v>6.2500000000000097E-2</c:v>
                </c:pt>
                <c:pt idx="257">
                  <c:v>5.8823529411764712E-2</c:v>
                </c:pt>
                <c:pt idx="258">
                  <c:v>0.16666666666666671</c:v>
                </c:pt>
                <c:pt idx="259">
                  <c:v>8.3333333333333537E-2</c:v>
                </c:pt>
                <c:pt idx="260">
                  <c:v>0.11111111111111122</c:v>
                </c:pt>
                <c:pt idx="261">
                  <c:v>0</c:v>
                </c:pt>
                <c:pt idx="262">
                  <c:v>0.33333333333333331</c:v>
                </c:pt>
                <c:pt idx="263">
                  <c:v>0</c:v>
                </c:pt>
                <c:pt idx="264">
                  <c:v>0.33333333333333331</c:v>
                </c:pt>
                <c:pt idx="265">
                  <c:v>0.33333333333333331</c:v>
                </c:pt>
                <c:pt idx="266">
                  <c:v>0.5</c:v>
                </c:pt>
                <c:pt idx="267">
                  <c:v>1</c:v>
                </c:pt>
                <c:pt idx="268">
                  <c:v>0.33333333333333331</c:v>
                </c:pt>
                <c:pt idx="269">
                  <c:v>0</c:v>
                </c:pt>
                <c:pt idx="270">
                  <c:v>0</c:v>
                </c:pt>
                <c:pt idx="271">
                  <c:v>0.125</c:v>
                </c:pt>
              </c:numCache>
            </c:numRef>
          </c:xVal>
          <c:yVal>
            <c:numRef>
              <c:f>Sheet1!$B$4:$B$275</c:f>
              <c:numCache>
                <c:formatCode>General</c:formatCode>
                <c:ptCount val="272"/>
                <c:pt idx="0">
                  <c:v>1.9346070384380116</c:v>
                </c:pt>
                <c:pt idx="1">
                  <c:v>2.8444304080889204</c:v>
                </c:pt>
                <c:pt idx="2">
                  <c:v>2.8888495478773417</c:v>
                </c:pt>
                <c:pt idx="3">
                  <c:v>2.4117282931576707</c:v>
                </c:pt>
                <c:pt idx="4">
                  <c:v>2.8703661421833204</c:v>
                </c:pt>
                <c:pt idx="5">
                  <c:v>2.5755850957963404</c:v>
                </c:pt>
                <c:pt idx="6">
                  <c:v>3.1318875965636277</c:v>
                </c:pt>
                <c:pt idx="7">
                  <c:v>1.7304870557820853</c:v>
                </c:pt>
                <c:pt idx="8">
                  <c:v>1.332547047110046</c:v>
                </c:pt>
                <c:pt idx="9">
                  <c:v>3.4909095392052927</c:v>
                </c:pt>
                <c:pt idx="10">
                  <c:v>1.332547047110046</c:v>
                </c:pt>
                <c:pt idx="11">
                  <c:v>2.7639108112690436</c:v>
                </c:pt>
                <c:pt idx="12">
                  <c:v>1.8766150914603221</c:v>
                </c:pt>
                <c:pt idx="13">
                  <c:v>2.2076083105017461</c:v>
                </c:pt>
                <c:pt idx="14">
                  <c:v>3.1421067617453278</c:v>
                </c:pt>
                <c:pt idx="15">
                  <c:v>1.332547047110046</c:v>
                </c:pt>
                <c:pt idx="16">
                  <c:v>3.1284270644541214</c:v>
                </c:pt>
                <c:pt idx="17">
                  <c:v>2.9400020703247147</c:v>
                </c:pt>
                <c:pt idx="18">
                  <c:v>2.8096683018296988</c:v>
                </c:pt>
                <c:pt idx="19">
                  <c:v>3.332547047110046</c:v>
                </c:pt>
                <c:pt idx="20">
                  <c:v>2.0315170514460652</c:v>
                </c:pt>
                <c:pt idx="21">
                  <c:v>2.6547663418439655</c:v>
                </c:pt>
                <c:pt idx="22">
                  <c:v>3.1387270210939402</c:v>
                </c:pt>
                <c:pt idx="23">
                  <c:v>3.2218487496163601</c:v>
                </c:pt>
                <c:pt idx="24">
                  <c:v>3.1650559598162777</c:v>
                </c:pt>
                <c:pt idx="25">
                  <c:v>2.5228787452803392</c:v>
                </c:pt>
                <c:pt idx="26">
                  <c:v>2.1776450871243029</c:v>
                </c:pt>
                <c:pt idx="27">
                  <c:v>2.3102706523988927</c:v>
                </c:pt>
                <c:pt idx="28">
                  <c:v>2.6225816584725781</c:v>
                </c:pt>
                <c:pt idx="29">
                  <c:v>3.1214221628854641</c:v>
                </c:pt>
                <c:pt idx="30">
                  <c:v>1.6335770427740273</c:v>
                </c:pt>
                <c:pt idx="31">
                  <c:v>3.1070640128386002</c:v>
                </c:pt>
                <c:pt idx="32">
                  <c:v>2.0729097366042821</c:v>
                </c:pt>
                <c:pt idx="33">
                  <c:v>2.7475203950808642</c:v>
                </c:pt>
                <c:pt idx="34">
                  <c:v>2.7639108112690436</c:v>
                </c:pt>
                <c:pt idx="35">
                  <c:v>2.9180077766185466</c:v>
                </c:pt>
                <c:pt idx="36">
                  <c:v>3.3102706523988927</c:v>
                </c:pt>
                <c:pt idx="37">
                  <c:v>2.6113006480628802</c:v>
                </c:pt>
                <c:pt idx="38">
                  <c:v>2.9660155026896331</c:v>
                </c:pt>
                <c:pt idx="39">
                  <c:v>2.6443009081658002</c:v>
                </c:pt>
                <c:pt idx="40">
                  <c:v>2.5086383061657274</c:v>
                </c:pt>
                <c:pt idx="41">
                  <c:v>1.8766150914603221</c:v>
                </c:pt>
                <c:pt idx="42">
                  <c:v>2.2076083105017461</c:v>
                </c:pt>
                <c:pt idx="43">
                  <c:v>2.2076083105017461</c:v>
                </c:pt>
                <c:pt idx="44">
                  <c:v>2.5228787452803392</c:v>
                </c:pt>
                <c:pt idx="45">
                  <c:v>2.8766150914603177</c:v>
                </c:pt>
                <c:pt idx="46">
                  <c:v>2.8766150914603177</c:v>
                </c:pt>
                <c:pt idx="47">
                  <c:v>2.5878195522133627</c:v>
                </c:pt>
                <c:pt idx="48">
                  <c:v>2.8444304080889204</c:v>
                </c:pt>
                <c:pt idx="49">
                  <c:v>3.3281822417076063</c:v>
                </c:pt>
                <c:pt idx="50">
                  <c:v>2.900748771177041</c:v>
                </c:pt>
                <c:pt idx="51">
                  <c:v>2.8308576008996376</c:v>
                </c:pt>
                <c:pt idx="52">
                  <c:v>3.1776450871243029</c:v>
                </c:pt>
                <c:pt idx="53">
                  <c:v>2.9609359771603612</c:v>
                </c:pt>
                <c:pt idx="54">
                  <c:v>3.2568263331719267</c:v>
                </c:pt>
                <c:pt idx="55">
                  <c:v>2.5086383061657274</c:v>
                </c:pt>
                <c:pt idx="56">
                  <c:v>3.0227431271385568</c:v>
                </c:pt>
                <c:pt idx="57">
                  <c:v>2.98090705809099</c:v>
                </c:pt>
                <c:pt idx="58">
                  <c:v>3.3875429086391877</c:v>
                </c:pt>
                <c:pt idx="59">
                  <c:v>2.6547663418439655</c:v>
                </c:pt>
                <c:pt idx="60">
                  <c:v>2.0315170514460652</c:v>
                </c:pt>
                <c:pt idx="61">
                  <c:v>2.5086383061657274</c:v>
                </c:pt>
                <c:pt idx="62">
                  <c:v>2.332547047110046</c:v>
                </c:pt>
                <c:pt idx="63">
                  <c:v>2.3739397322682709</c:v>
                </c:pt>
                <c:pt idx="64">
                  <c:v>1.9857595608853917</c:v>
                </c:pt>
                <c:pt idx="65">
                  <c:v>3.2383429274779152</c:v>
                </c:pt>
                <c:pt idx="66">
                  <c:v>3.5186554269232353</c:v>
                </c:pt>
                <c:pt idx="67">
                  <c:v>3.3033586579825642</c:v>
                </c:pt>
                <c:pt idx="68">
                  <c:v>3.486361911454575</c:v>
                </c:pt>
                <c:pt idx="69">
                  <c:v>3.2986887798490785</c:v>
                </c:pt>
                <c:pt idx="70">
                  <c:v>3.3817650697802204</c:v>
                </c:pt>
                <c:pt idx="71">
                  <c:v>2.4294570601181027</c:v>
                </c:pt>
                <c:pt idx="72">
                  <c:v>2.6942748831276391</c:v>
                </c:pt>
                <c:pt idx="73">
                  <c:v>2.2619659728243402</c:v>
                </c:pt>
                <c:pt idx="74">
                  <c:v>2.3739397322682709</c:v>
                </c:pt>
                <c:pt idx="75">
                  <c:v>1.9346070384380116</c:v>
                </c:pt>
                <c:pt idx="76">
                  <c:v>2.0315170514460652</c:v>
                </c:pt>
                <c:pt idx="77">
                  <c:v>2.0729097366042821</c:v>
                </c:pt>
                <c:pt idx="78">
                  <c:v>2.0315170514460652</c:v>
                </c:pt>
                <c:pt idx="79">
                  <c:v>2.2867895565493823</c:v>
                </c:pt>
                <c:pt idx="80">
                  <c:v>2.1776450871243029</c:v>
                </c:pt>
                <c:pt idx="81">
                  <c:v>2.3537363461799852</c:v>
                </c:pt>
                <c:pt idx="82">
                  <c:v>2.6649855070256594</c:v>
                </c:pt>
                <c:pt idx="83">
                  <c:v>2.739087227544001</c:v>
                </c:pt>
                <c:pt idx="84">
                  <c:v>2.3739397322682709</c:v>
                </c:pt>
                <c:pt idx="85">
                  <c:v>2.6225816584725781</c:v>
                </c:pt>
                <c:pt idx="86">
                  <c:v>1.9857595608853917</c:v>
                </c:pt>
                <c:pt idx="87">
                  <c:v>3.7812533670151258</c:v>
                </c:pt>
                <c:pt idx="88">
                  <c:v>3.9071569884502342</c:v>
                </c:pt>
                <c:pt idx="89">
                  <c:v>3.4346375726218832</c:v>
                </c:pt>
                <c:pt idx="90">
                  <c:v>2.8888495478773417</c:v>
                </c:pt>
                <c:pt idx="91">
                  <c:v>3.4498183427658105</c:v>
                </c:pt>
                <c:pt idx="92">
                  <c:v>3.7407870124219098</c:v>
                </c:pt>
                <c:pt idx="93">
                  <c:v>3.606704896373726</c:v>
                </c:pt>
                <c:pt idx="94">
                  <c:v>2.8168468864568164</c:v>
                </c:pt>
                <c:pt idx="95">
                  <c:v>2.8766150914603177</c:v>
                </c:pt>
                <c:pt idx="96">
                  <c:v>2.9123306437268561</c:v>
                </c:pt>
                <c:pt idx="97">
                  <c:v>2.5997187755130597</c:v>
                </c:pt>
                <c:pt idx="98">
                  <c:v>3.2104939987392345</c:v>
                </c:pt>
                <c:pt idx="99">
                  <c:v>2.4464903994168767</c:v>
                </c:pt>
                <c:pt idx="100">
                  <c:v>1.9346070384380116</c:v>
                </c:pt>
                <c:pt idx="101">
                  <c:v>1.6335770427740273</c:v>
                </c:pt>
                <c:pt idx="102">
                  <c:v>1.9346070384380116</c:v>
                </c:pt>
                <c:pt idx="103">
                  <c:v>2.9759997235962334</c:v>
                </c:pt>
                <c:pt idx="104">
                  <c:v>2.8444304080889204</c:v>
                </c:pt>
                <c:pt idx="105">
                  <c:v>2.9759997235962334</c:v>
                </c:pt>
                <c:pt idx="106">
                  <c:v>2.6443009081658002</c:v>
                </c:pt>
                <c:pt idx="107">
                  <c:v>2.7873919071185695</c:v>
                </c:pt>
                <c:pt idx="108">
                  <c:v>2.8308576008996376</c:v>
                </c:pt>
                <c:pt idx="109">
                  <c:v>3.0609008291312745</c:v>
                </c:pt>
                <c:pt idx="110">
                  <c:v>3.0182887857123095</c:v>
                </c:pt>
                <c:pt idx="111">
                  <c:v>2.5228787452803392</c:v>
                </c:pt>
                <c:pt idx="112">
                  <c:v>2.332547047110046</c:v>
                </c:pt>
                <c:pt idx="113">
                  <c:v>2.0315170514460652</c:v>
                </c:pt>
                <c:pt idx="114">
                  <c:v>2.8168468864568164</c:v>
                </c:pt>
                <c:pt idx="115">
                  <c:v>2.1106982974936868</c:v>
                </c:pt>
                <c:pt idx="116">
                  <c:v>1.8766150914603221</c:v>
                </c:pt>
                <c:pt idx="117">
                  <c:v>1.6335770427740273</c:v>
                </c:pt>
                <c:pt idx="118">
                  <c:v>0</c:v>
                </c:pt>
                <c:pt idx="119">
                  <c:v>1.508638306165728</c:v>
                </c:pt>
                <c:pt idx="120">
                  <c:v>2.6335770427740393</c:v>
                </c:pt>
                <c:pt idx="121">
                  <c:v>2.5878195522133627</c:v>
                </c:pt>
                <c:pt idx="122">
                  <c:v>0</c:v>
                </c:pt>
                <c:pt idx="123">
                  <c:v>1.0315170514460661</c:v>
                </c:pt>
                <c:pt idx="124">
                  <c:v>1.0315170514460661</c:v>
                </c:pt>
                <c:pt idx="125">
                  <c:v>2.4294570601181027</c:v>
                </c:pt>
                <c:pt idx="126">
                  <c:v>2.7797050784522654</c:v>
                </c:pt>
                <c:pt idx="127">
                  <c:v>2.6847295652214229</c:v>
                </c:pt>
                <c:pt idx="128">
                  <c:v>2.5629959684883201</c:v>
                </c:pt>
                <c:pt idx="129">
                  <c:v>2.4294570601181027</c:v>
                </c:pt>
                <c:pt idx="130">
                  <c:v>2.1776450871243029</c:v>
                </c:pt>
                <c:pt idx="131">
                  <c:v>2.7127582888216519</c:v>
                </c:pt>
                <c:pt idx="132">
                  <c:v>2.1454604037529017</c:v>
                </c:pt>
                <c:pt idx="133">
                  <c:v>3.1106982974936868</c:v>
                </c:pt>
                <c:pt idx="134">
                  <c:v>2.3739397322682709</c:v>
                </c:pt>
                <c:pt idx="135">
                  <c:v>1.9346070384380116</c:v>
                </c:pt>
                <c:pt idx="136">
                  <c:v>1.8766150914603221</c:v>
                </c:pt>
                <c:pt idx="137">
                  <c:v>2.900748771177041</c:v>
                </c:pt>
                <c:pt idx="138">
                  <c:v>2.332547047110046</c:v>
                </c:pt>
                <c:pt idx="139">
                  <c:v>2.6113006480628802</c:v>
                </c:pt>
                <c:pt idx="140">
                  <c:v>2.5997187755130597</c:v>
                </c:pt>
                <c:pt idx="141">
                  <c:v>2.2076083105017461</c:v>
                </c:pt>
                <c:pt idx="142">
                  <c:v>1.9857595608853917</c:v>
                </c:pt>
                <c:pt idx="143">
                  <c:v>2.0315170514460652</c:v>
                </c:pt>
                <c:pt idx="144">
                  <c:v>3.4431367574093099</c:v>
                </c:pt>
                <c:pt idx="145">
                  <c:v>3.1487883471018292</c:v>
                </c:pt>
                <c:pt idx="146">
                  <c:v>2.8948399115665207</c:v>
                </c:pt>
                <c:pt idx="147">
                  <c:v>2.9236116541365451</c:v>
                </c:pt>
                <c:pt idx="148">
                  <c:v>2.7304870557820906</c:v>
                </c:pt>
                <c:pt idx="149">
                  <c:v>2.3739397322682709</c:v>
                </c:pt>
                <c:pt idx="150">
                  <c:v>2.4117282931576707</c:v>
                </c:pt>
                <c:pt idx="151">
                  <c:v>2.7036149093817832</c:v>
                </c:pt>
                <c:pt idx="152">
                  <c:v>2.4786750827882758</c:v>
                </c:pt>
                <c:pt idx="153">
                  <c:v>2.9857595608853971</c:v>
                </c:pt>
                <c:pt idx="154">
                  <c:v>2.5366670297659639</c:v>
                </c:pt>
                <c:pt idx="155">
                  <c:v>2.3102706523988927</c:v>
                </c:pt>
                <c:pt idx="156">
                  <c:v>2.3932448874636578</c:v>
                </c:pt>
                <c:pt idx="157">
                  <c:v>2.0315170514460652</c:v>
                </c:pt>
                <c:pt idx="158">
                  <c:v>2.0729097366042821</c:v>
                </c:pt>
                <c:pt idx="159">
                  <c:v>1.8766150914603221</c:v>
                </c:pt>
                <c:pt idx="160">
                  <c:v>2.4786750827882758</c:v>
                </c:pt>
                <c:pt idx="161">
                  <c:v>2.5228787452803392</c:v>
                </c:pt>
                <c:pt idx="162">
                  <c:v>2.1106982974936868</c:v>
                </c:pt>
                <c:pt idx="163">
                  <c:v>1.9346070384380116</c:v>
                </c:pt>
                <c:pt idx="164">
                  <c:v>2.332547047110046</c:v>
                </c:pt>
                <c:pt idx="165">
                  <c:v>2.2867895565493823</c:v>
                </c:pt>
                <c:pt idx="166">
                  <c:v>2.8096683018296988</c:v>
                </c:pt>
                <c:pt idx="167">
                  <c:v>2.2076083105017461</c:v>
                </c:pt>
                <c:pt idx="168">
                  <c:v>1.8096683018297086</c:v>
                </c:pt>
                <c:pt idx="169">
                  <c:v>2.4628808156050521</c:v>
                </c:pt>
                <c:pt idx="170">
                  <c:v>1.7304870557820853</c:v>
                </c:pt>
                <c:pt idx="171">
                  <c:v>2.2356370341019898</c:v>
                </c:pt>
                <c:pt idx="172">
                  <c:v>2.0729097366042821</c:v>
                </c:pt>
                <c:pt idx="173">
                  <c:v>2.3537363461799852</c:v>
                </c:pt>
                <c:pt idx="174">
                  <c:v>2.2076083105017461</c:v>
                </c:pt>
                <c:pt idx="175">
                  <c:v>2.2076083105017461</c:v>
                </c:pt>
                <c:pt idx="176">
                  <c:v>2.1106982974936868</c:v>
                </c:pt>
                <c:pt idx="177">
                  <c:v>1.9346070384380116</c:v>
                </c:pt>
                <c:pt idx="178">
                  <c:v>2.0729097366042821</c:v>
                </c:pt>
                <c:pt idx="179">
                  <c:v>2.0315170514460652</c:v>
                </c:pt>
                <c:pt idx="180">
                  <c:v>2.1454604037529017</c:v>
                </c:pt>
                <c:pt idx="181">
                  <c:v>2.1106982974936868</c:v>
                </c:pt>
                <c:pt idx="182">
                  <c:v>2.5366670297659639</c:v>
                </c:pt>
                <c:pt idx="183">
                  <c:v>2.7949450450090021</c:v>
                </c:pt>
                <c:pt idx="184">
                  <c:v>2.332547047110046</c:v>
                </c:pt>
                <c:pt idx="185">
                  <c:v>1.8096683018297086</c:v>
                </c:pt>
                <c:pt idx="186">
                  <c:v>2.3102706523988927</c:v>
                </c:pt>
                <c:pt idx="187">
                  <c:v>2.0729097366042821</c:v>
                </c:pt>
                <c:pt idx="188">
                  <c:v>1.508638306165728</c:v>
                </c:pt>
                <c:pt idx="189">
                  <c:v>1.0315170514460661</c:v>
                </c:pt>
                <c:pt idx="190">
                  <c:v>3.1318875965636277</c:v>
                </c:pt>
                <c:pt idx="191">
                  <c:v>1.508638306165728</c:v>
                </c:pt>
                <c:pt idx="192">
                  <c:v>2.6847295652214229</c:v>
                </c:pt>
                <c:pt idx="193">
                  <c:v>2.6942748831276391</c:v>
                </c:pt>
                <c:pt idx="194">
                  <c:v>1.0315170514460661</c:v>
                </c:pt>
                <c:pt idx="195">
                  <c:v>2.4628808156050521</c:v>
                </c:pt>
                <c:pt idx="196">
                  <c:v>1.9857595608853917</c:v>
                </c:pt>
                <c:pt idx="197">
                  <c:v>1.332547047110046</c:v>
                </c:pt>
                <c:pt idx="198">
                  <c:v>3.0271522460436202</c:v>
                </c:pt>
                <c:pt idx="199">
                  <c:v>1.0315170514460661</c:v>
                </c:pt>
                <c:pt idx="200">
                  <c:v>3</c:v>
                </c:pt>
                <c:pt idx="201">
                  <c:v>2.6942748831276391</c:v>
                </c:pt>
                <c:pt idx="202">
                  <c:v>2.5500309913239532</c:v>
                </c:pt>
                <c:pt idx="203">
                  <c:v>1.0315170514460661</c:v>
                </c:pt>
                <c:pt idx="204">
                  <c:v>1.332547047110046</c:v>
                </c:pt>
                <c:pt idx="205">
                  <c:v>2.1106982974936868</c:v>
                </c:pt>
                <c:pt idx="206">
                  <c:v>3.307978855619309</c:v>
                </c:pt>
                <c:pt idx="207">
                  <c:v>0</c:v>
                </c:pt>
                <c:pt idx="208">
                  <c:v>2.332547047110046</c:v>
                </c:pt>
                <c:pt idx="209">
                  <c:v>2.9236116541365451</c:v>
                </c:pt>
                <c:pt idx="210">
                  <c:v>2.2867895565493823</c:v>
                </c:pt>
                <c:pt idx="211">
                  <c:v>2.5878195522133627</c:v>
                </c:pt>
                <c:pt idx="212">
                  <c:v>1.332547047110046</c:v>
                </c:pt>
                <c:pt idx="213">
                  <c:v>3.2246416498005281</c:v>
                </c:pt>
                <c:pt idx="214">
                  <c:v>3.5143906350548177</c:v>
                </c:pt>
                <c:pt idx="215">
                  <c:v>2.3102706523988927</c:v>
                </c:pt>
                <c:pt idx="216">
                  <c:v>2.2076083105017461</c:v>
                </c:pt>
                <c:pt idx="217">
                  <c:v>2.8888495478773417</c:v>
                </c:pt>
                <c:pt idx="218">
                  <c:v>2.1776450871243029</c:v>
                </c:pt>
                <c:pt idx="219">
                  <c:v>1.8766150914603221</c:v>
                </c:pt>
                <c:pt idx="220">
                  <c:v>2.1106982974936868</c:v>
                </c:pt>
                <c:pt idx="221">
                  <c:v>2.5500309913239532</c:v>
                </c:pt>
                <c:pt idx="222">
                  <c:v>2.8827754001651367</c:v>
                </c:pt>
                <c:pt idx="223">
                  <c:v>1.8096683018297086</c:v>
                </c:pt>
                <c:pt idx="224">
                  <c:v>2.4464903994168767</c:v>
                </c:pt>
                <c:pt idx="225">
                  <c:v>2.6335770427740393</c:v>
                </c:pt>
                <c:pt idx="226">
                  <c:v>2.5500309913239532</c:v>
                </c:pt>
                <c:pt idx="227">
                  <c:v>1.6335770427740273</c:v>
                </c:pt>
                <c:pt idx="228">
                  <c:v>0</c:v>
                </c:pt>
                <c:pt idx="229">
                  <c:v>0</c:v>
                </c:pt>
                <c:pt idx="230">
                  <c:v>0</c:v>
                </c:pt>
                <c:pt idx="231">
                  <c:v>0</c:v>
                </c:pt>
                <c:pt idx="232">
                  <c:v>1.7304870557820853</c:v>
                </c:pt>
                <c:pt idx="233">
                  <c:v>0</c:v>
                </c:pt>
                <c:pt idx="234">
                  <c:v>0</c:v>
                </c:pt>
                <c:pt idx="235">
                  <c:v>0</c:v>
                </c:pt>
                <c:pt idx="236">
                  <c:v>0</c:v>
                </c:pt>
                <c:pt idx="237">
                  <c:v>0</c:v>
                </c:pt>
                <c:pt idx="238">
                  <c:v>0</c:v>
                </c:pt>
                <c:pt idx="239">
                  <c:v>1.6335770427740273</c:v>
                </c:pt>
                <c:pt idx="240">
                  <c:v>0</c:v>
                </c:pt>
                <c:pt idx="241">
                  <c:v>1.332547047110046</c:v>
                </c:pt>
                <c:pt idx="242">
                  <c:v>1.9346070384380116</c:v>
                </c:pt>
                <c:pt idx="243">
                  <c:v>1.8766150914603221</c:v>
                </c:pt>
                <c:pt idx="244">
                  <c:v>1.508638306165728</c:v>
                </c:pt>
                <c:pt idx="245">
                  <c:v>2.4294570601181027</c:v>
                </c:pt>
                <c:pt idx="246">
                  <c:v>2.1106982974936868</c:v>
                </c:pt>
                <c:pt idx="247">
                  <c:v>2.2867895565493823</c:v>
                </c:pt>
                <c:pt idx="248">
                  <c:v>1.332547047110046</c:v>
                </c:pt>
                <c:pt idx="249">
                  <c:v>0</c:v>
                </c:pt>
                <c:pt idx="250">
                  <c:v>0</c:v>
                </c:pt>
                <c:pt idx="251">
                  <c:v>2.2619659728243402</c:v>
                </c:pt>
                <c:pt idx="252">
                  <c:v>1.8096683018297086</c:v>
                </c:pt>
                <c:pt idx="253">
                  <c:v>1.508638306165728</c:v>
                </c:pt>
                <c:pt idx="254">
                  <c:v>3.5100835470399092</c:v>
                </c:pt>
                <c:pt idx="255">
                  <c:v>2.4628808156050521</c:v>
                </c:pt>
                <c:pt idx="256">
                  <c:v>2.3739397322682709</c:v>
                </c:pt>
                <c:pt idx="257">
                  <c:v>1.8766150914603221</c:v>
                </c:pt>
                <c:pt idx="258">
                  <c:v>2.4939150493450208</c:v>
                </c:pt>
                <c:pt idx="259">
                  <c:v>1.508638306165728</c:v>
                </c:pt>
                <c:pt idx="260">
                  <c:v>0</c:v>
                </c:pt>
                <c:pt idx="261">
                  <c:v>2.4786750827882758</c:v>
                </c:pt>
                <c:pt idx="262">
                  <c:v>2.1776450871243029</c:v>
                </c:pt>
                <c:pt idx="263">
                  <c:v>2.2356370341019898</c:v>
                </c:pt>
                <c:pt idx="264">
                  <c:v>2.0729097366042821</c:v>
                </c:pt>
                <c:pt idx="265">
                  <c:v>2.5878195522133627</c:v>
                </c:pt>
                <c:pt idx="266">
                  <c:v>3.2986887798490785</c:v>
                </c:pt>
                <c:pt idx="267">
                  <c:v>2.8096683018296988</c:v>
                </c:pt>
                <c:pt idx="268">
                  <c:v>2.6749697279322593</c:v>
                </c:pt>
                <c:pt idx="269">
                  <c:v>2.7639108112690436</c:v>
                </c:pt>
                <c:pt idx="270">
                  <c:v>2.5755850957963404</c:v>
                </c:pt>
                <c:pt idx="271">
                  <c:v>2.3932448874636578</c:v>
                </c:pt>
              </c:numCache>
            </c:numRef>
          </c:yVal>
          <c:smooth val="0"/>
        </c:ser>
        <c:ser>
          <c:idx val="1"/>
          <c:order val="1"/>
          <c:tx>
            <c:strRef>
              <c:f>Sheet1!$C$3</c:f>
              <c:strCache>
                <c:ptCount val="1"/>
                <c:pt idx="0">
                  <c:v>Total No. Spp</c:v>
                </c:pt>
              </c:strCache>
            </c:strRef>
          </c:tx>
          <c:spPr>
            <a:ln w="28575">
              <a:noFill/>
            </a:ln>
          </c:spPr>
          <c:marker>
            <c:symbol val="diamond"/>
            <c:size val="5"/>
            <c:spPr>
              <a:solidFill>
                <a:schemeClr val="tx1"/>
              </a:solidFill>
            </c:spPr>
          </c:marker>
          <c:dPt>
            <c:idx val="214"/>
            <c:marker>
              <c:spPr>
                <a:solidFill>
                  <a:sysClr val="windowText" lastClr="000000"/>
                </a:solidFill>
                <a:ln w="12700">
                  <a:solidFill>
                    <a:srgbClr val="000000"/>
                  </a:solidFill>
                </a:ln>
              </c:spPr>
            </c:marker>
            <c:bubble3D val="0"/>
            <c:spPr>
              <a:ln w="25400">
                <a:solidFill>
                  <a:srgbClr val="000000"/>
                </a:solidFill>
              </a:ln>
            </c:spPr>
          </c:dPt>
          <c:trendline>
            <c:spPr>
              <a:ln w="12700">
                <a:solidFill>
                  <a:sysClr val="windowText" lastClr="000000"/>
                </a:solidFill>
              </a:ln>
            </c:spPr>
            <c:trendlineType val="linear"/>
            <c:dispRSqr val="0"/>
            <c:dispEq val="0"/>
          </c:trendline>
          <c:trendline>
            <c:trendlineType val="linear"/>
            <c:dispRSqr val="1"/>
            <c:dispEq val="1"/>
            <c:trendlineLbl>
              <c:layout>
                <c:manualLayout>
                  <c:x val="-0.14119619422572191"/>
                  <c:y val="-8.9070064158647516E-2"/>
                </c:manualLayout>
              </c:layout>
              <c:numFmt formatCode="General" sourceLinked="0"/>
            </c:trendlineLbl>
          </c:trendline>
          <c:xVal>
            <c:numRef>
              <c:f>Sheet1!$A$4:$A$275</c:f>
              <c:numCache>
                <c:formatCode>General</c:formatCode>
                <c:ptCount val="272"/>
                <c:pt idx="0">
                  <c:v>0.76500000000000201</c:v>
                </c:pt>
                <c:pt idx="1">
                  <c:v>0.1</c:v>
                </c:pt>
                <c:pt idx="2">
                  <c:v>0.1</c:v>
                </c:pt>
                <c:pt idx="3">
                  <c:v>5.0000000000000079E-2</c:v>
                </c:pt>
                <c:pt idx="4">
                  <c:v>0.1</c:v>
                </c:pt>
                <c:pt idx="5">
                  <c:v>0.65000000000000213</c:v>
                </c:pt>
                <c:pt idx="6">
                  <c:v>0.4</c:v>
                </c:pt>
                <c:pt idx="7">
                  <c:v>0.1</c:v>
                </c:pt>
                <c:pt idx="8">
                  <c:v>7.0000000000000034E-2</c:v>
                </c:pt>
                <c:pt idx="9">
                  <c:v>0.30000000000000032</c:v>
                </c:pt>
                <c:pt idx="10">
                  <c:v>0.15000000000000024</c:v>
                </c:pt>
                <c:pt idx="11">
                  <c:v>0.15000000000000024</c:v>
                </c:pt>
                <c:pt idx="12">
                  <c:v>0.1</c:v>
                </c:pt>
                <c:pt idx="13">
                  <c:v>0.15000000000000024</c:v>
                </c:pt>
                <c:pt idx="14">
                  <c:v>0.25</c:v>
                </c:pt>
                <c:pt idx="15">
                  <c:v>0.15000000000000024</c:v>
                </c:pt>
                <c:pt idx="16">
                  <c:v>0.25</c:v>
                </c:pt>
                <c:pt idx="17">
                  <c:v>0.2</c:v>
                </c:pt>
                <c:pt idx="18">
                  <c:v>2.0000000000000052E-2</c:v>
                </c:pt>
                <c:pt idx="19">
                  <c:v>5.0000000000000079E-2</c:v>
                </c:pt>
                <c:pt idx="20">
                  <c:v>1</c:v>
                </c:pt>
                <c:pt idx="21">
                  <c:v>0.60000000000000064</c:v>
                </c:pt>
                <c:pt idx="22">
                  <c:v>0.70000000000000062</c:v>
                </c:pt>
                <c:pt idx="23">
                  <c:v>0.2</c:v>
                </c:pt>
                <c:pt idx="24">
                  <c:v>0.2</c:v>
                </c:pt>
                <c:pt idx="25">
                  <c:v>0.60000000000000064</c:v>
                </c:pt>
                <c:pt idx="26">
                  <c:v>0.8</c:v>
                </c:pt>
                <c:pt idx="27">
                  <c:v>0.4</c:v>
                </c:pt>
                <c:pt idx="28">
                  <c:v>1.1000000000000001</c:v>
                </c:pt>
                <c:pt idx="29">
                  <c:v>0.25</c:v>
                </c:pt>
                <c:pt idx="30">
                  <c:v>0.2</c:v>
                </c:pt>
                <c:pt idx="31">
                  <c:v>0</c:v>
                </c:pt>
                <c:pt idx="32">
                  <c:v>0.30000000000000032</c:v>
                </c:pt>
                <c:pt idx="33">
                  <c:v>0.28000000000000008</c:v>
                </c:pt>
                <c:pt idx="34">
                  <c:v>0.2</c:v>
                </c:pt>
                <c:pt idx="35">
                  <c:v>3.0000000000000054E-2</c:v>
                </c:pt>
                <c:pt idx="36">
                  <c:v>0.1</c:v>
                </c:pt>
                <c:pt idx="37">
                  <c:v>0.23</c:v>
                </c:pt>
                <c:pt idx="38">
                  <c:v>0.25</c:v>
                </c:pt>
                <c:pt idx="39">
                  <c:v>5.0000000000000079E-2</c:v>
                </c:pt>
                <c:pt idx="40">
                  <c:v>0</c:v>
                </c:pt>
                <c:pt idx="41">
                  <c:v>0</c:v>
                </c:pt>
                <c:pt idx="42">
                  <c:v>0</c:v>
                </c:pt>
                <c:pt idx="43">
                  <c:v>0</c:v>
                </c:pt>
                <c:pt idx="44">
                  <c:v>0</c:v>
                </c:pt>
                <c:pt idx="45">
                  <c:v>0.4</c:v>
                </c:pt>
                <c:pt idx="46">
                  <c:v>0.33000000000000113</c:v>
                </c:pt>
                <c:pt idx="47">
                  <c:v>1</c:v>
                </c:pt>
                <c:pt idx="48">
                  <c:v>1.2</c:v>
                </c:pt>
                <c:pt idx="49">
                  <c:v>0.5</c:v>
                </c:pt>
                <c:pt idx="50">
                  <c:v>0.2</c:v>
                </c:pt>
                <c:pt idx="51">
                  <c:v>0.25</c:v>
                </c:pt>
                <c:pt idx="52">
                  <c:v>0.30000000000000032</c:v>
                </c:pt>
                <c:pt idx="53">
                  <c:v>0.2</c:v>
                </c:pt>
                <c:pt idx="54">
                  <c:v>1.2</c:v>
                </c:pt>
                <c:pt idx="55">
                  <c:v>0.15000000000000024</c:v>
                </c:pt>
                <c:pt idx="56">
                  <c:v>0.9</c:v>
                </c:pt>
                <c:pt idx="57">
                  <c:v>1</c:v>
                </c:pt>
                <c:pt idx="58">
                  <c:v>1</c:v>
                </c:pt>
                <c:pt idx="59">
                  <c:v>0.25</c:v>
                </c:pt>
                <c:pt idx="60">
                  <c:v>0.5</c:v>
                </c:pt>
                <c:pt idx="61">
                  <c:v>0.60000000000000064</c:v>
                </c:pt>
                <c:pt idx="62">
                  <c:v>0.70000000000000062</c:v>
                </c:pt>
                <c:pt idx="63">
                  <c:v>0.30000000000000032</c:v>
                </c:pt>
                <c:pt idx="64">
                  <c:v>1.0000000000000033E-2</c:v>
                </c:pt>
                <c:pt idx="65">
                  <c:v>0.41666666666666785</c:v>
                </c:pt>
                <c:pt idx="66">
                  <c:v>0.41666666666666785</c:v>
                </c:pt>
                <c:pt idx="67">
                  <c:v>0.52631578947368418</c:v>
                </c:pt>
                <c:pt idx="68">
                  <c:v>0.5</c:v>
                </c:pt>
                <c:pt idx="69">
                  <c:v>0.30000000000000032</c:v>
                </c:pt>
                <c:pt idx="70">
                  <c:v>0.60000000000000064</c:v>
                </c:pt>
                <c:pt idx="71">
                  <c:v>3.0000000000000054E-2</c:v>
                </c:pt>
                <c:pt idx="72">
                  <c:v>1.0000000000000033E-2</c:v>
                </c:pt>
                <c:pt idx="73">
                  <c:v>5.0000000000000079E-2</c:v>
                </c:pt>
                <c:pt idx="74">
                  <c:v>0</c:v>
                </c:pt>
                <c:pt idx="75">
                  <c:v>0</c:v>
                </c:pt>
                <c:pt idx="76">
                  <c:v>0</c:v>
                </c:pt>
                <c:pt idx="77">
                  <c:v>3.0000000000000054E-2</c:v>
                </c:pt>
                <c:pt idx="78">
                  <c:v>0</c:v>
                </c:pt>
                <c:pt idx="79">
                  <c:v>0</c:v>
                </c:pt>
                <c:pt idx="80">
                  <c:v>0</c:v>
                </c:pt>
                <c:pt idx="81">
                  <c:v>0</c:v>
                </c:pt>
                <c:pt idx="82">
                  <c:v>0</c:v>
                </c:pt>
                <c:pt idx="83">
                  <c:v>0</c:v>
                </c:pt>
                <c:pt idx="84">
                  <c:v>0.5</c:v>
                </c:pt>
                <c:pt idx="85">
                  <c:v>0.15000000000000024</c:v>
                </c:pt>
                <c:pt idx="86">
                  <c:v>0</c:v>
                </c:pt>
                <c:pt idx="87">
                  <c:v>1</c:v>
                </c:pt>
                <c:pt idx="88">
                  <c:v>1.2</c:v>
                </c:pt>
                <c:pt idx="89">
                  <c:v>1.1000000000000001</c:v>
                </c:pt>
                <c:pt idx="90">
                  <c:v>1.1000000000000001</c:v>
                </c:pt>
                <c:pt idx="91">
                  <c:v>1.2</c:v>
                </c:pt>
                <c:pt idx="92">
                  <c:v>1.1000000000000001</c:v>
                </c:pt>
                <c:pt idx="93">
                  <c:v>1.2</c:v>
                </c:pt>
                <c:pt idx="94">
                  <c:v>5.0000000000000079E-2</c:v>
                </c:pt>
                <c:pt idx="95">
                  <c:v>0.75000000000000189</c:v>
                </c:pt>
                <c:pt idx="96">
                  <c:v>0.55555555555555569</c:v>
                </c:pt>
                <c:pt idx="97">
                  <c:v>0.33333333333333331</c:v>
                </c:pt>
                <c:pt idx="98">
                  <c:v>1.5</c:v>
                </c:pt>
                <c:pt idx="99">
                  <c:v>1.5</c:v>
                </c:pt>
                <c:pt idx="100">
                  <c:v>0</c:v>
                </c:pt>
                <c:pt idx="101">
                  <c:v>0.4</c:v>
                </c:pt>
                <c:pt idx="102">
                  <c:v>1.5</c:v>
                </c:pt>
                <c:pt idx="103">
                  <c:v>0</c:v>
                </c:pt>
                <c:pt idx="104">
                  <c:v>0</c:v>
                </c:pt>
                <c:pt idx="105">
                  <c:v>0</c:v>
                </c:pt>
                <c:pt idx="106">
                  <c:v>0.70000000000000062</c:v>
                </c:pt>
                <c:pt idx="107">
                  <c:v>0.15000000000000024</c:v>
                </c:pt>
                <c:pt idx="108">
                  <c:v>1.0000000000000033E-2</c:v>
                </c:pt>
                <c:pt idx="109">
                  <c:v>1.0000000000000033E-2</c:v>
                </c:pt>
                <c:pt idx="110">
                  <c:v>1.0000000000000033E-2</c:v>
                </c:pt>
                <c:pt idx="111">
                  <c:v>0</c:v>
                </c:pt>
                <c:pt idx="112">
                  <c:v>0.33333333333333331</c:v>
                </c:pt>
                <c:pt idx="113">
                  <c:v>0.35000000000000031</c:v>
                </c:pt>
                <c:pt idx="114">
                  <c:v>0</c:v>
                </c:pt>
                <c:pt idx="115">
                  <c:v>0</c:v>
                </c:pt>
                <c:pt idx="116">
                  <c:v>0</c:v>
                </c:pt>
                <c:pt idx="117">
                  <c:v>0</c:v>
                </c:pt>
                <c:pt idx="118">
                  <c:v>0</c:v>
                </c:pt>
                <c:pt idx="119">
                  <c:v>0</c:v>
                </c:pt>
                <c:pt idx="120">
                  <c:v>0</c:v>
                </c:pt>
                <c:pt idx="121">
                  <c:v>0</c:v>
                </c:pt>
                <c:pt idx="122">
                  <c:v>0</c:v>
                </c:pt>
                <c:pt idx="123">
                  <c:v>0</c:v>
                </c:pt>
                <c:pt idx="124">
                  <c:v>0</c:v>
                </c:pt>
                <c:pt idx="125">
                  <c:v>0.13333333333333341</c:v>
                </c:pt>
                <c:pt idx="126">
                  <c:v>0.13333333333333341</c:v>
                </c:pt>
                <c:pt idx="127">
                  <c:v>0.13333333333333341</c:v>
                </c:pt>
                <c:pt idx="128">
                  <c:v>0.1</c:v>
                </c:pt>
                <c:pt idx="129">
                  <c:v>0.27777777777777884</c:v>
                </c:pt>
                <c:pt idx="130">
                  <c:v>0.25</c:v>
                </c:pt>
                <c:pt idx="131">
                  <c:v>8.3333333333333537E-2</c:v>
                </c:pt>
                <c:pt idx="132">
                  <c:v>0.1</c:v>
                </c:pt>
                <c:pt idx="133">
                  <c:v>0.1</c:v>
                </c:pt>
                <c:pt idx="134">
                  <c:v>0.11111111111111122</c:v>
                </c:pt>
                <c:pt idx="135">
                  <c:v>0.25</c:v>
                </c:pt>
                <c:pt idx="136">
                  <c:v>0.22222222222222249</c:v>
                </c:pt>
                <c:pt idx="137">
                  <c:v>0.14285714285714352</c:v>
                </c:pt>
                <c:pt idx="138">
                  <c:v>0.125</c:v>
                </c:pt>
                <c:pt idx="139">
                  <c:v>0.1</c:v>
                </c:pt>
                <c:pt idx="140">
                  <c:v>0.1</c:v>
                </c:pt>
                <c:pt idx="141">
                  <c:v>5.0000000000000079E-2</c:v>
                </c:pt>
                <c:pt idx="142">
                  <c:v>0</c:v>
                </c:pt>
                <c:pt idx="143">
                  <c:v>0</c:v>
                </c:pt>
                <c:pt idx="144">
                  <c:v>0</c:v>
                </c:pt>
                <c:pt idx="145">
                  <c:v>0</c:v>
                </c:pt>
                <c:pt idx="146">
                  <c:v>0.30000000000000032</c:v>
                </c:pt>
                <c:pt idx="147">
                  <c:v>0.30000000000000032</c:v>
                </c:pt>
                <c:pt idx="148">
                  <c:v>0.15000000000000024</c:v>
                </c:pt>
                <c:pt idx="149">
                  <c:v>0.15000000000000024</c:v>
                </c:pt>
                <c:pt idx="150">
                  <c:v>0.15000000000000024</c:v>
                </c:pt>
                <c:pt idx="151">
                  <c:v>0.15000000000000024</c:v>
                </c:pt>
                <c:pt idx="152">
                  <c:v>1</c:v>
                </c:pt>
                <c:pt idx="153">
                  <c:v>1.3</c:v>
                </c:pt>
                <c:pt idx="154">
                  <c:v>1.1000000000000001</c:v>
                </c:pt>
                <c:pt idx="155">
                  <c:v>0.85000000000000064</c:v>
                </c:pt>
                <c:pt idx="156">
                  <c:v>1.2</c:v>
                </c:pt>
                <c:pt idx="157">
                  <c:v>0.25</c:v>
                </c:pt>
                <c:pt idx="158">
                  <c:v>0.2</c:v>
                </c:pt>
                <c:pt idx="159">
                  <c:v>0.2</c:v>
                </c:pt>
                <c:pt idx="160">
                  <c:v>0.1</c:v>
                </c:pt>
                <c:pt idx="161">
                  <c:v>0.2</c:v>
                </c:pt>
                <c:pt idx="162">
                  <c:v>0</c:v>
                </c:pt>
                <c:pt idx="163">
                  <c:v>0.1</c:v>
                </c:pt>
                <c:pt idx="164">
                  <c:v>0</c:v>
                </c:pt>
                <c:pt idx="165">
                  <c:v>0</c:v>
                </c:pt>
                <c:pt idx="166">
                  <c:v>0.1</c:v>
                </c:pt>
                <c:pt idx="167">
                  <c:v>0.1</c:v>
                </c:pt>
                <c:pt idx="168">
                  <c:v>0</c:v>
                </c:pt>
                <c:pt idx="169">
                  <c:v>0.15000000000000024</c:v>
                </c:pt>
                <c:pt idx="170">
                  <c:v>0.2</c:v>
                </c:pt>
                <c:pt idx="171">
                  <c:v>0.22000000000000022</c:v>
                </c:pt>
                <c:pt idx="172">
                  <c:v>0.25</c:v>
                </c:pt>
                <c:pt idx="173">
                  <c:v>0.30000000000000032</c:v>
                </c:pt>
                <c:pt idx="174">
                  <c:v>0.28000000000000008</c:v>
                </c:pt>
                <c:pt idx="175">
                  <c:v>0.18000000000000024</c:v>
                </c:pt>
                <c:pt idx="176">
                  <c:v>0.2</c:v>
                </c:pt>
                <c:pt idx="177">
                  <c:v>0</c:v>
                </c:pt>
                <c:pt idx="178">
                  <c:v>0.25</c:v>
                </c:pt>
                <c:pt idx="179">
                  <c:v>0</c:v>
                </c:pt>
                <c:pt idx="180">
                  <c:v>1.0000000000000033E-2</c:v>
                </c:pt>
                <c:pt idx="181">
                  <c:v>1.0000000000000033E-2</c:v>
                </c:pt>
                <c:pt idx="182">
                  <c:v>1.0000000000000033E-2</c:v>
                </c:pt>
                <c:pt idx="183">
                  <c:v>0.1</c:v>
                </c:pt>
                <c:pt idx="184">
                  <c:v>0.5</c:v>
                </c:pt>
                <c:pt idx="185">
                  <c:v>0.30000000000000032</c:v>
                </c:pt>
                <c:pt idx="186">
                  <c:v>0.35000000000000031</c:v>
                </c:pt>
                <c:pt idx="187">
                  <c:v>1.1000000000000001</c:v>
                </c:pt>
                <c:pt idx="188">
                  <c:v>0</c:v>
                </c:pt>
                <c:pt idx="189">
                  <c:v>0</c:v>
                </c:pt>
                <c:pt idx="190">
                  <c:v>0.1</c:v>
                </c:pt>
                <c:pt idx="191">
                  <c:v>0</c:v>
                </c:pt>
                <c:pt idx="192">
                  <c:v>1.0000000000000033E-2</c:v>
                </c:pt>
                <c:pt idx="193">
                  <c:v>0</c:v>
                </c:pt>
                <c:pt idx="194">
                  <c:v>0</c:v>
                </c:pt>
                <c:pt idx="195">
                  <c:v>0.1</c:v>
                </c:pt>
                <c:pt idx="196">
                  <c:v>0.30000000000000032</c:v>
                </c:pt>
                <c:pt idx="197">
                  <c:v>0</c:v>
                </c:pt>
                <c:pt idx="198">
                  <c:v>5.0000000000000079E-2</c:v>
                </c:pt>
                <c:pt idx="199">
                  <c:v>0</c:v>
                </c:pt>
                <c:pt idx="200">
                  <c:v>0</c:v>
                </c:pt>
                <c:pt idx="201">
                  <c:v>0</c:v>
                </c:pt>
                <c:pt idx="202">
                  <c:v>0.1</c:v>
                </c:pt>
                <c:pt idx="203">
                  <c:v>0.2</c:v>
                </c:pt>
                <c:pt idx="204">
                  <c:v>0.15000000000000024</c:v>
                </c:pt>
                <c:pt idx="205">
                  <c:v>0</c:v>
                </c:pt>
                <c:pt idx="206">
                  <c:v>0.2</c:v>
                </c:pt>
                <c:pt idx="207">
                  <c:v>0</c:v>
                </c:pt>
                <c:pt idx="208">
                  <c:v>0.4</c:v>
                </c:pt>
                <c:pt idx="209">
                  <c:v>0.60000000000000064</c:v>
                </c:pt>
                <c:pt idx="210">
                  <c:v>0</c:v>
                </c:pt>
                <c:pt idx="211">
                  <c:v>1.0000000000000033E-2</c:v>
                </c:pt>
                <c:pt idx="212">
                  <c:v>0</c:v>
                </c:pt>
                <c:pt idx="213">
                  <c:v>0.25</c:v>
                </c:pt>
                <c:pt idx="214">
                  <c:v>0.33333333333333331</c:v>
                </c:pt>
                <c:pt idx="215">
                  <c:v>1</c:v>
                </c:pt>
                <c:pt idx="216">
                  <c:v>0.66666666666666663</c:v>
                </c:pt>
                <c:pt idx="217">
                  <c:v>0.33333333333333331</c:v>
                </c:pt>
                <c:pt idx="218">
                  <c:v>0</c:v>
                </c:pt>
                <c:pt idx="219">
                  <c:v>0</c:v>
                </c:pt>
                <c:pt idx="220">
                  <c:v>1.0000000000000033E-2</c:v>
                </c:pt>
                <c:pt idx="221">
                  <c:v>1</c:v>
                </c:pt>
                <c:pt idx="222">
                  <c:v>0.5</c:v>
                </c:pt>
                <c:pt idx="223">
                  <c:v>1.0000000000000033E-2</c:v>
                </c:pt>
                <c:pt idx="224">
                  <c:v>0.11111111111111122</c:v>
                </c:pt>
                <c:pt idx="225">
                  <c:v>0.16666666666666671</c:v>
                </c:pt>
                <c:pt idx="226">
                  <c:v>0.25</c:v>
                </c:pt>
                <c:pt idx="239">
                  <c:v>0</c:v>
                </c:pt>
                <c:pt idx="240">
                  <c:v>0</c:v>
                </c:pt>
                <c:pt idx="241">
                  <c:v>0</c:v>
                </c:pt>
                <c:pt idx="242">
                  <c:v>0.2</c:v>
                </c:pt>
                <c:pt idx="243">
                  <c:v>0</c:v>
                </c:pt>
                <c:pt idx="244">
                  <c:v>5.0000000000000079E-2</c:v>
                </c:pt>
                <c:pt idx="245">
                  <c:v>6.6666666666666693E-2</c:v>
                </c:pt>
                <c:pt idx="246">
                  <c:v>0.2</c:v>
                </c:pt>
                <c:pt idx="247">
                  <c:v>0</c:v>
                </c:pt>
                <c:pt idx="248">
                  <c:v>0</c:v>
                </c:pt>
                <c:pt idx="249">
                  <c:v>0</c:v>
                </c:pt>
                <c:pt idx="250">
                  <c:v>0</c:v>
                </c:pt>
                <c:pt idx="251">
                  <c:v>1.0000000000000033E-2</c:v>
                </c:pt>
                <c:pt idx="252">
                  <c:v>9.0909090909091259E-2</c:v>
                </c:pt>
                <c:pt idx="253">
                  <c:v>0</c:v>
                </c:pt>
                <c:pt idx="254">
                  <c:v>0.11111111111111122</c:v>
                </c:pt>
                <c:pt idx="255">
                  <c:v>0.11111111111111122</c:v>
                </c:pt>
                <c:pt idx="256">
                  <c:v>6.2500000000000097E-2</c:v>
                </c:pt>
                <c:pt idx="257">
                  <c:v>5.8823529411764712E-2</c:v>
                </c:pt>
                <c:pt idx="258">
                  <c:v>0.16666666666666671</c:v>
                </c:pt>
                <c:pt idx="259">
                  <c:v>8.3333333333333537E-2</c:v>
                </c:pt>
                <c:pt idx="260">
                  <c:v>0.11111111111111122</c:v>
                </c:pt>
                <c:pt idx="261">
                  <c:v>0</c:v>
                </c:pt>
                <c:pt idx="262">
                  <c:v>0.33333333333333331</c:v>
                </c:pt>
                <c:pt idx="263">
                  <c:v>0</c:v>
                </c:pt>
                <c:pt idx="264">
                  <c:v>0.33333333333333331</c:v>
                </c:pt>
                <c:pt idx="265">
                  <c:v>0.33333333333333331</c:v>
                </c:pt>
                <c:pt idx="266">
                  <c:v>0.5</c:v>
                </c:pt>
                <c:pt idx="267">
                  <c:v>1</c:v>
                </c:pt>
                <c:pt idx="268">
                  <c:v>0.33333333333333331</c:v>
                </c:pt>
                <c:pt idx="269">
                  <c:v>0</c:v>
                </c:pt>
                <c:pt idx="270">
                  <c:v>0</c:v>
                </c:pt>
                <c:pt idx="271">
                  <c:v>0.125</c:v>
                </c:pt>
              </c:numCache>
            </c:numRef>
          </c:xVal>
          <c:yVal>
            <c:numRef>
              <c:f>Sheet1!$C$4:$C$275</c:f>
              <c:numCache>
                <c:formatCode>General</c:formatCode>
                <c:ptCount val="272"/>
                <c:pt idx="0">
                  <c:v>5</c:v>
                </c:pt>
                <c:pt idx="1">
                  <c:v>13</c:v>
                </c:pt>
                <c:pt idx="2">
                  <c:v>6</c:v>
                </c:pt>
                <c:pt idx="3">
                  <c:v>7</c:v>
                </c:pt>
                <c:pt idx="4">
                  <c:v>13</c:v>
                </c:pt>
                <c:pt idx="5">
                  <c:v>8</c:v>
                </c:pt>
                <c:pt idx="6">
                  <c:v>8</c:v>
                </c:pt>
                <c:pt idx="7">
                  <c:v>3</c:v>
                </c:pt>
                <c:pt idx="8">
                  <c:v>2</c:v>
                </c:pt>
                <c:pt idx="9">
                  <c:v>10</c:v>
                </c:pt>
                <c:pt idx="10">
                  <c:v>2</c:v>
                </c:pt>
                <c:pt idx="11">
                  <c:v>6</c:v>
                </c:pt>
                <c:pt idx="12">
                  <c:v>3</c:v>
                </c:pt>
                <c:pt idx="13">
                  <c:v>4</c:v>
                </c:pt>
                <c:pt idx="14">
                  <c:v>7</c:v>
                </c:pt>
                <c:pt idx="15">
                  <c:v>1</c:v>
                </c:pt>
                <c:pt idx="16">
                  <c:v>13</c:v>
                </c:pt>
                <c:pt idx="17">
                  <c:v>7</c:v>
                </c:pt>
                <c:pt idx="18">
                  <c:v>8</c:v>
                </c:pt>
                <c:pt idx="19">
                  <c:v>7</c:v>
                </c:pt>
                <c:pt idx="20">
                  <c:v>3</c:v>
                </c:pt>
                <c:pt idx="21">
                  <c:v>5</c:v>
                </c:pt>
                <c:pt idx="22">
                  <c:v>9</c:v>
                </c:pt>
                <c:pt idx="23">
                  <c:v>8</c:v>
                </c:pt>
                <c:pt idx="24">
                  <c:v>8</c:v>
                </c:pt>
                <c:pt idx="25">
                  <c:v>6</c:v>
                </c:pt>
                <c:pt idx="26">
                  <c:v>4</c:v>
                </c:pt>
                <c:pt idx="27">
                  <c:v>4</c:v>
                </c:pt>
                <c:pt idx="28">
                  <c:v>7</c:v>
                </c:pt>
                <c:pt idx="29">
                  <c:v>8</c:v>
                </c:pt>
                <c:pt idx="30">
                  <c:v>3</c:v>
                </c:pt>
                <c:pt idx="31">
                  <c:v>17</c:v>
                </c:pt>
                <c:pt idx="32">
                  <c:v>4</c:v>
                </c:pt>
                <c:pt idx="33">
                  <c:v>10</c:v>
                </c:pt>
                <c:pt idx="34">
                  <c:v>7</c:v>
                </c:pt>
                <c:pt idx="35">
                  <c:v>10</c:v>
                </c:pt>
                <c:pt idx="36">
                  <c:v>9</c:v>
                </c:pt>
                <c:pt idx="37">
                  <c:v>11</c:v>
                </c:pt>
                <c:pt idx="38">
                  <c:v>10</c:v>
                </c:pt>
                <c:pt idx="39">
                  <c:v>7</c:v>
                </c:pt>
                <c:pt idx="40">
                  <c:v>5</c:v>
                </c:pt>
                <c:pt idx="41">
                  <c:v>4</c:v>
                </c:pt>
                <c:pt idx="42">
                  <c:v>3</c:v>
                </c:pt>
                <c:pt idx="43">
                  <c:v>4</c:v>
                </c:pt>
                <c:pt idx="44">
                  <c:v>6</c:v>
                </c:pt>
                <c:pt idx="45">
                  <c:v>4</c:v>
                </c:pt>
                <c:pt idx="46">
                  <c:v>6</c:v>
                </c:pt>
                <c:pt idx="47">
                  <c:v>10</c:v>
                </c:pt>
                <c:pt idx="48">
                  <c:v>8</c:v>
                </c:pt>
                <c:pt idx="49">
                  <c:v>20</c:v>
                </c:pt>
                <c:pt idx="50">
                  <c:v>11</c:v>
                </c:pt>
                <c:pt idx="51">
                  <c:v>9</c:v>
                </c:pt>
                <c:pt idx="52">
                  <c:v>9</c:v>
                </c:pt>
                <c:pt idx="53">
                  <c:v>7</c:v>
                </c:pt>
                <c:pt idx="54">
                  <c:v>8</c:v>
                </c:pt>
                <c:pt idx="55">
                  <c:v>8</c:v>
                </c:pt>
                <c:pt idx="56">
                  <c:v>6</c:v>
                </c:pt>
                <c:pt idx="57">
                  <c:v>8</c:v>
                </c:pt>
                <c:pt idx="58">
                  <c:v>10</c:v>
                </c:pt>
                <c:pt idx="59">
                  <c:v>7</c:v>
                </c:pt>
                <c:pt idx="60">
                  <c:v>6</c:v>
                </c:pt>
                <c:pt idx="61">
                  <c:v>7</c:v>
                </c:pt>
                <c:pt idx="62">
                  <c:v>9</c:v>
                </c:pt>
                <c:pt idx="63">
                  <c:v>5</c:v>
                </c:pt>
                <c:pt idx="64">
                  <c:v>3</c:v>
                </c:pt>
                <c:pt idx="65">
                  <c:v>5</c:v>
                </c:pt>
                <c:pt idx="66">
                  <c:v>6</c:v>
                </c:pt>
                <c:pt idx="67">
                  <c:v>6</c:v>
                </c:pt>
                <c:pt idx="68">
                  <c:v>10</c:v>
                </c:pt>
                <c:pt idx="69">
                  <c:v>8</c:v>
                </c:pt>
                <c:pt idx="70">
                  <c:v>6</c:v>
                </c:pt>
                <c:pt idx="71">
                  <c:v>8</c:v>
                </c:pt>
                <c:pt idx="72">
                  <c:v>5</c:v>
                </c:pt>
                <c:pt idx="73">
                  <c:v>5</c:v>
                </c:pt>
                <c:pt idx="74">
                  <c:v>5</c:v>
                </c:pt>
                <c:pt idx="75">
                  <c:v>4</c:v>
                </c:pt>
                <c:pt idx="76">
                  <c:v>4</c:v>
                </c:pt>
                <c:pt idx="77">
                  <c:v>4</c:v>
                </c:pt>
                <c:pt idx="78">
                  <c:v>6</c:v>
                </c:pt>
                <c:pt idx="79">
                  <c:v>6</c:v>
                </c:pt>
                <c:pt idx="80">
                  <c:v>5</c:v>
                </c:pt>
                <c:pt idx="81">
                  <c:v>4</c:v>
                </c:pt>
                <c:pt idx="82">
                  <c:v>9</c:v>
                </c:pt>
                <c:pt idx="83">
                  <c:v>7</c:v>
                </c:pt>
                <c:pt idx="84">
                  <c:v>5</c:v>
                </c:pt>
                <c:pt idx="85">
                  <c:v>5</c:v>
                </c:pt>
                <c:pt idx="86">
                  <c:v>3</c:v>
                </c:pt>
                <c:pt idx="87">
                  <c:v>10</c:v>
                </c:pt>
                <c:pt idx="88">
                  <c:v>15</c:v>
                </c:pt>
                <c:pt idx="89">
                  <c:v>11</c:v>
                </c:pt>
                <c:pt idx="90">
                  <c:v>10</c:v>
                </c:pt>
                <c:pt idx="91">
                  <c:v>12</c:v>
                </c:pt>
                <c:pt idx="92">
                  <c:v>12</c:v>
                </c:pt>
                <c:pt idx="93">
                  <c:v>8</c:v>
                </c:pt>
                <c:pt idx="94">
                  <c:v>7</c:v>
                </c:pt>
                <c:pt idx="95">
                  <c:v>8</c:v>
                </c:pt>
                <c:pt idx="96">
                  <c:v>9</c:v>
                </c:pt>
                <c:pt idx="97">
                  <c:v>7</c:v>
                </c:pt>
                <c:pt idx="98">
                  <c:v>7</c:v>
                </c:pt>
                <c:pt idx="99">
                  <c:v>7</c:v>
                </c:pt>
                <c:pt idx="100">
                  <c:v>3</c:v>
                </c:pt>
                <c:pt idx="101">
                  <c:v>2</c:v>
                </c:pt>
                <c:pt idx="102">
                  <c:v>6</c:v>
                </c:pt>
                <c:pt idx="103">
                  <c:v>7</c:v>
                </c:pt>
                <c:pt idx="104">
                  <c:v>14</c:v>
                </c:pt>
                <c:pt idx="105">
                  <c:v>9</c:v>
                </c:pt>
                <c:pt idx="106">
                  <c:v>7</c:v>
                </c:pt>
                <c:pt idx="107">
                  <c:v>4</c:v>
                </c:pt>
                <c:pt idx="108">
                  <c:v>8</c:v>
                </c:pt>
                <c:pt idx="109">
                  <c:v>7</c:v>
                </c:pt>
                <c:pt idx="110">
                  <c:v>4</c:v>
                </c:pt>
                <c:pt idx="111">
                  <c:v>3</c:v>
                </c:pt>
                <c:pt idx="112">
                  <c:v>7</c:v>
                </c:pt>
                <c:pt idx="113">
                  <c:v>4</c:v>
                </c:pt>
                <c:pt idx="114">
                  <c:v>10</c:v>
                </c:pt>
                <c:pt idx="115">
                  <c:v>3</c:v>
                </c:pt>
                <c:pt idx="116">
                  <c:v>2</c:v>
                </c:pt>
                <c:pt idx="117">
                  <c:v>3</c:v>
                </c:pt>
                <c:pt idx="118">
                  <c:v>0</c:v>
                </c:pt>
                <c:pt idx="119">
                  <c:v>3</c:v>
                </c:pt>
                <c:pt idx="120">
                  <c:v>4</c:v>
                </c:pt>
                <c:pt idx="121">
                  <c:v>2</c:v>
                </c:pt>
                <c:pt idx="122">
                  <c:v>0</c:v>
                </c:pt>
                <c:pt idx="123">
                  <c:v>1</c:v>
                </c:pt>
                <c:pt idx="124">
                  <c:v>1</c:v>
                </c:pt>
                <c:pt idx="125">
                  <c:v>6</c:v>
                </c:pt>
                <c:pt idx="126">
                  <c:v>8</c:v>
                </c:pt>
                <c:pt idx="127">
                  <c:v>7</c:v>
                </c:pt>
                <c:pt idx="128">
                  <c:v>6</c:v>
                </c:pt>
                <c:pt idx="129">
                  <c:v>5</c:v>
                </c:pt>
                <c:pt idx="130">
                  <c:v>6</c:v>
                </c:pt>
                <c:pt idx="131">
                  <c:v>6</c:v>
                </c:pt>
                <c:pt idx="132">
                  <c:v>5</c:v>
                </c:pt>
                <c:pt idx="133">
                  <c:v>8</c:v>
                </c:pt>
                <c:pt idx="134">
                  <c:v>7</c:v>
                </c:pt>
                <c:pt idx="135">
                  <c:v>5</c:v>
                </c:pt>
                <c:pt idx="136">
                  <c:v>4</c:v>
                </c:pt>
                <c:pt idx="137">
                  <c:v>8</c:v>
                </c:pt>
                <c:pt idx="138">
                  <c:v>4</c:v>
                </c:pt>
                <c:pt idx="139">
                  <c:v>7</c:v>
                </c:pt>
                <c:pt idx="140">
                  <c:v>10</c:v>
                </c:pt>
                <c:pt idx="141">
                  <c:v>5</c:v>
                </c:pt>
                <c:pt idx="142">
                  <c:v>5</c:v>
                </c:pt>
                <c:pt idx="143">
                  <c:v>7</c:v>
                </c:pt>
                <c:pt idx="144">
                  <c:v>15</c:v>
                </c:pt>
                <c:pt idx="145">
                  <c:v>7</c:v>
                </c:pt>
                <c:pt idx="146">
                  <c:v>8</c:v>
                </c:pt>
                <c:pt idx="147">
                  <c:v>6</c:v>
                </c:pt>
                <c:pt idx="148">
                  <c:v>6</c:v>
                </c:pt>
                <c:pt idx="149">
                  <c:v>5</c:v>
                </c:pt>
                <c:pt idx="150">
                  <c:v>4</c:v>
                </c:pt>
                <c:pt idx="151">
                  <c:v>6</c:v>
                </c:pt>
                <c:pt idx="152">
                  <c:v>7</c:v>
                </c:pt>
                <c:pt idx="153">
                  <c:v>12</c:v>
                </c:pt>
                <c:pt idx="154">
                  <c:v>7</c:v>
                </c:pt>
                <c:pt idx="155">
                  <c:v>6</c:v>
                </c:pt>
                <c:pt idx="156">
                  <c:v>10</c:v>
                </c:pt>
                <c:pt idx="157">
                  <c:v>5</c:v>
                </c:pt>
                <c:pt idx="158">
                  <c:v>4</c:v>
                </c:pt>
                <c:pt idx="159">
                  <c:v>3</c:v>
                </c:pt>
                <c:pt idx="160">
                  <c:v>5</c:v>
                </c:pt>
                <c:pt idx="161">
                  <c:v>9</c:v>
                </c:pt>
                <c:pt idx="162">
                  <c:v>5</c:v>
                </c:pt>
                <c:pt idx="163">
                  <c:v>2</c:v>
                </c:pt>
                <c:pt idx="164">
                  <c:v>4</c:v>
                </c:pt>
                <c:pt idx="165">
                  <c:v>4</c:v>
                </c:pt>
                <c:pt idx="166">
                  <c:v>3</c:v>
                </c:pt>
                <c:pt idx="167">
                  <c:v>2</c:v>
                </c:pt>
                <c:pt idx="168">
                  <c:v>3</c:v>
                </c:pt>
                <c:pt idx="169">
                  <c:v>6</c:v>
                </c:pt>
                <c:pt idx="170">
                  <c:v>3</c:v>
                </c:pt>
                <c:pt idx="171">
                  <c:v>3</c:v>
                </c:pt>
                <c:pt idx="172">
                  <c:v>5</c:v>
                </c:pt>
                <c:pt idx="173">
                  <c:v>5</c:v>
                </c:pt>
                <c:pt idx="174">
                  <c:v>6</c:v>
                </c:pt>
                <c:pt idx="175">
                  <c:v>4</c:v>
                </c:pt>
                <c:pt idx="176">
                  <c:v>1</c:v>
                </c:pt>
                <c:pt idx="177">
                  <c:v>3</c:v>
                </c:pt>
                <c:pt idx="178">
                  <c:v>2</c:v>
                </c:pt>
                <c:pt idx="179">
                  <c:v>6</c:v>
                </c:pt>
                <c:pt idx="180">
                  <c:v>3</c:v>
                </c:pt>
                <c:pt idx="181">
                  <c:v>2</c:v>
                </c:pt>
                <c:pt idx="182">
                  <c:v>6</c:v>
                </c:pt>
                <c:pt idx="183">
                  <c:v>4</c:v>
                </c:pt>
                <c:pt idx="184">
                  <c:v>8</c:v>
                </c:pt>
                <c:pt idx="185">
                  <c:v>2</c:v>
                </c:pt>
                <c:pt idx="186">
                  <c:v>7</c:v>
                </c:pt>
                <c:pt idx="187">
                  <c:v>5</c:v>
                </c:pt>
                <c:pt idx="188">
                  <c:v>2</c:v>
                </c:pt>
                <c:pt idx="189">
                  <c:v>1</c:v>
                </c:pt>
                <c:pt idx="190">
                  <c:v>6</c:v>
                </c:pt>
                <c:pt idx="191">
                  <c:v>3</c:v>
                </c:pt>
                <c:pt idx="192">
                  <c:v>6</c:v>
                </c:pt>
                <c:pt idx="193">
                  <c:v>6</c:v>
                </c:pt>
                <c:pt idx="194">
                  <c:v>1</c:v>
                </c:pt>
                <c:pt idx="195">
                  <c:v>7</c:v>
                </c:pt>
                <c:pt idx="196">
                  <c:v>5</c:v>
                </c:pt>
                <c:pt idx="197">
                  <c:v>2</c:v>
                </c:pt>
                <c:pt idx="198">
                  <c:v>5</c:v>
                </c:pt>
                <c:pt idx="199">
                  <c:v>1</c:v>
                </c:pt>
                <c:pt idx="200">
                  <c:v>17</c:v>
                </c:pt>
                <c:pt idx="201">
                  <c:v>8</c:v>
                </c:pt>
                <c:pt idx="202">
                  <c:v>4</c:v>
                </c:pt>
                <c:pt idx="203">
                  <c:v>1</c:v>
                </c:pt>
                <c:pt idx="204">
                  <c:v>1</c:v>
                </c:pt>
                <c:pt idx="205">
                  <c:v>3</c:v>
                </c:pt>
                <c:pt idx="206">
                  <c:v>5</c:v>
                </c:pt>
                <c:pt idx="207">
                  <c:v>0</c:v>
                </c:pt>
                <c:pt idx="208">
                  <c:v>5</c:v>
                </c:pt>
                <c:pt idx="209">
                  <c:v>5</c:v>
                </c:pt>
                <c:pt idx="210">
                  <c:v>7</c:v>
                </c:pt>
                <c:pt idx="211">
                  <c:v>6</c:v>
                </c:pt>
                <c:pt idx="212">
                  <c:v>1</c:v>
                </c:pt>
                <c:pt idx="213">
                  <c:v>11</c:v>
                </c:pt>
                <c:pt idx="214">
                  <c:v>11</c:v>
                </c:pt>
                <c:pt idx="215">
                  <c:v>5</c:v>
                </c:pt>
                <c:pt idx="216">
                  <c:v>7</c:v>
                </c:pt>
                <c:pt idx="217">
                  <c:v>8</c:v>
                </c:pt>
                <c:pt idx="218">
                  <c:v>6</c:v>
                </c:pt>
                <c:pt idx="219">
                  <c:v>4</c:v>
                </c:pt>
                <c:pt idx="220">
                  <c:v>1</c:v>
                </c:pt>
                <c:pt idx="221">
                  <c:v>6</c:v>
                </c:pt>
                <c:pt idx="222">
                  <c:v>6</c:v>
                </c:pt>
                <c:pt idx="223">
                  <c:v>2</c:v>
                </c:pt>
                <c:pt idx="224">
                  <c:v>7</c:v>
                </c:pt>
                <c:pt idx="225">
                  <c:v>5</c:v>
                </c:pt>
                <c:pt idx="226">
                  <c:v>4</c:v>
                </c:pt>
                <c:pt idx="227">
                  <c:v>3</c:v>
                </c:pt>
                <c:pt idx="228">
                  <c:v>0</c:v>
                </c:pt>
                <c:pt idx="229">
                  <c:v>0</c:v>
                </c:pt>
                <c:pt idx="230">
                  <c:v>0</c:v>
                </c:pt>
                <c:pt idx="231">
                  <c:v>0</c:v>
                </c:pt>
                <c:pt idx="232">
                  <c:v>1</c:v>
                </c:pt>
                <c:pt idx="233">
                  <c:v>0</c:v>
                </c:pt>
                <c:pt idx="234">
                  <c:v>0</c:v>
                </c:pt>
                <c:pt idx="235">
                  <c:v>0</c:v>
                </c:pt>
                <c:pt idx="236">
                  <c:v>0</c:v>
                </c:pt>
                <c:pt idx="237">
                  <c:v>0</c:v>
                </c:pt>
                <c:pt idx="238">
                  <c:v>0</c:v>
                </c:pt>
                <c:pt idx="239">
                  <c:v>2</c:v>
                </c:pt>
                <c:pt idx="240">
                  <c:v>0</c:v>
                </c:pt>
                <c:pt idx="241">
                  <c:v>1</c:v>
                </c:pt>
                <c:pt idx="242">
                  <c:v>2</c:v>
                </c:pt>
                <c:pt idx="243">
                  <c:v>1</c:v>
                </c:pt>
                <c:pt idx="244">
                  <c:v>2</c:v>
                </c:pt>
                <c:pt idx="245">
                  <c:v>3</c:v>
                </c:pt>
                <c:pt idx="246">
                  <c:v>1</c:v>
                </c:pt>
                <c:pt idx="247">
                  <c:v>7</c:v>
                </c:pt>
                <c:pt idx="248">
                  <c:v>2</c:v>
                </c:pt>
                <c:pt idx="249">
                  <c:v>0</c:v>
                </c:pt>
                <c:pt idx="250">
                  <c:v>0</c:v>
                </c:pt>
                <c:pt idx="251">
                  <c:v>1</c:v>
                </c:pt>
                <c:pt idx="252">
                  <c:v>2</c:v>
                </c:pt>
                <c:pt idx="253">
                  <c:v>1</c:v>
                </c:pt>
                <c:pt idx="254">
                  <c:v>2</c:v>
                </c:pt>
                <c:pt idx="255">
                  <c:v>4</c:v>
                </c:pt>
                <c:pt idx="256">
                  <c:v>7</c:v>
                </c:pt>
                <c:pt idx="257">
                  <c:v>5</c:v>
                </c:pt>
                <c:pt idx="258">
                  <c:v>6</c:v>
                </c:pt>
                <c:pt idx="259">
                  <c:v>2</c:v>
                </c:pt>
                <c:pt idx="260">
                  <c:v>0</c:v>
                </c:pt>
                <c:pt idx="261">
                  <c:v>1</c:v>
                </c:pt>
                <c:pt idx="262">
                  <c:v>6</c:v>
                </c:pt>
                <c:pt idx="263">
                  <c:v>3</c:v>
                </c:pt>
                <c:pt idx="264">
                  <c:v>4</c:v>
                </c:pt>
                <c:pt idx="265">
                  <c:v>8</c:v>
                </c:pt>
                <c:pt idx="266">
                  <c:v>8</c:v>
                </c:pt>
                <c:pt idx="267">
                  <c:v>10</c:v>
                </c:pt>
                <c:pt idx="268">
                  <c:v>8</c:v>
                </c:pt>
                <c:pt idx="269">
                  <c:v>3</c:v>
                </c:pt>
                <c:pt idx="270">
                  <c:v>2</c:v>
                </c:pt>
                <c:pt idx="271">
                  <c:v>4</c:v>
                </c:pt>
              </c:numCache>
            </c:numRef>
          </c:yVal>
          <c:smooth val="0"/>
        </c:ser>
        <c:dLbls>
          <c:showLegendKey val="0"/>
          <c:showVal val="0"/>
          <c:showCatName val="0"/>
          <c:showSerName val="0"/>
          <c:showPercent val="0"/>
          <c:showBubbleSize val="0"/>
        </c:dLbls>
        <c:axId val="73757184"/>
        <c:axId val="73757760"/>
      </c:scatterChart>
      <c:valAx>
        <c:axId val="73757184"/>
        <c:scaling>
          <c:orientation val="minMax"/>
        </c:scaling>
        <c:delete val="0"/>
        <c:axPos val="b"/>
        <c:numFmt formatCode="General" sourceLinked="1"/>
        <c:majorTickMark val="out"/>
        <c:minorTickMark val="none"/>
        <c:tickLblPos val="nextTo"/>
        <c:crossAx val="73757760"/>
        <c:crosses val="autoZero"/>
        <c:crossBetween val="midCat"/>
      </c:valAx>
      <c:valAx>
        <c:axId val="73757760"/>
        <c:scaling>
          <c:orientation val="minMax"/>
        </c:scaling>
        <c:delete val="0"/>
        <c:axPos val="l"/>
        <c:majorGridlines/>
        <c:numFmt formatCode="General" sourceLinked="1"/>
        <c:majorTickMark val="out"/>
        <c:minorTickMark val="none"/>
        <c:tickLblPos val="nextTo"/>
        <c:crossAx val="73757184"/>
        <c:crosses val="autoZero"/>
        <c:crossBetween val="midCat"/>
      </c:valAx>
      <c:spPr>
        <a:solidFill>
          <a:srgbClr val="DBF5F9">
            <a:lumMod val="90000"/>
          </a:srgbClr>
        </a:solidFill>
        <a:ln w="12700">
          <a:solidFill>
            <a:srgbClr val="000000"/>
          </a:solidFill>
        </a:ln>
      </c:spPr>
    </c:plotArea>
    <c:legend>
      <c:legendPos val="r"/>
      <c:legendEntry>
        <c:idx val="2"/>
        <c:delete val="1"/>
      </c:legendEntry>
      <c:legendEntry>
        <c:idx val="3"/>
        <c:delete val="1"/>
      </c:legendEntry>
      <c:legendEntry>
        <c:idx val="4"/>
        <c:delete val="1"/>
      </c:legendEntry>
      <c:layout>
        <c:manualLayout>
          <c:xMode val="edge"/>
          <c:yMode val="edge"/>
          <c:x val="0.6404179790026221"/>
          <c:y val="0.12924577136191309"/>
          <c:w val="0.19847090988626506"/>
          <c:h val="0.16743438320210091"/>
        </c:manualLayout>
      </c:layout>
      <c:overlay val="0"/>
      <c:spPr>
        <a:solidFill>
          <a:schemeClr val="bg1"/>
        </a:solidFill>
        <a:ln>
          <a:solidFill>
            <a:srgbClr val="000000"/>
          </a:solidFill>
        </a:ln>
      </c:spPr>
    </c:legend>
    <c:plotVisOnly val="1"/>
    <c:dispBlanksAs val="gap"/>
    <c:showDLblsOverMax val="0"/>
  </c:chart>
  <c:spPr>
    <a:solidFill>
      <a:srgbClr val="DBF5F9">
        <a:lumMod val="50000"/>
      </a:srgbClr>
    </a:solidFill>
    <a:ln>
      <a:solidFill>
        <a:srgbClr val="EEECE1">
          <a:lumMod val="10000"/>
        </a:srgbClr>
      </a:solidFill>
    </a:ln>
  </c:sp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9.wmf"/></Relationships>
</file>

<file path=ppt/drawings/drawing1.xml><?xml version="1.0" encoding="utf-8"?>
<c:userShapes xmlns:c="http://schemas.openxmlformats.org/drawingml/2006/chart">
  <cdr:relSizeAnchor xmlns:cdr="http://schemas.openxmlformats.org/drawingml/2006/chartDrawing">
    <cdr:from>
      <cdr:x>0.31667</cdr:x>
      <cdr:y>0.66667</cdr:y>
    </cdr:from>
    <cdr:to>
      <cdr:x>0.51667</cdr:x>
      <cdr:y>1</cdr:y>
    </cdr:to>
    <cdr:sp macro="" textlink="">
      <cdr:nvSpPr>
        <cdr:cNvPr id="2" name="TextBox 1"/>
        <cdr:cNvSpPr txBox="1"/>
      </cdr:nvSpPr>
      <cdr:spPr>
        <a:xfrm xmlns:a="http://schemas.openxmlformats.org/drawingml/2006/main">
          <a:off x="1447800" y="26670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Velocity (m/s)</a:t>
          </a:r>
          <a:endParaRPr lang="en-US" sz="1100" dirty="0"/>
        </a:p>
      </cdr:txBody>
    </cdr:sp>
  </cdr:relSizeAnchor>
  <cdr:relSizeAnchor xmlns:cdr="http://schemas.openxmlformats.org/drawingml/2006/chartDrawing">
    <cdr:from>
      <cdr:x>0.31667</cdr:x>
      <cdr:y>0.66667</cdr:y>
    </cdr:from>
    <cdr:to>
      <cdr:x>0.51667</cdr:x>
      <cdr:y>1</cdr:y>
    </cdr:to>
    <cdr:sp macro="" textlink="">
      <cdr:nvSpPr>
        <cdr:cNvPr id="3" name="TextBox 2"/>
        <cdr:cNvSpPr txBox="1"/>
      </cdr:nvSpPr>
      <cdr:spPr>
        <a:xfrm xmlns:a="http://schemas.openxmlformats.org/drawingml/2006/main">
          <a:off x="1447800" y="2590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0.25</cdr:x>
      <cdr:y>0.66667</cdr:y>
    </cdr:from>
    <cdr:to>
      <cdr:x>0.45</cdr:x>
      <cdr:y>1</cdr:y>
    </cdr:to>
    <cdr:sp macro="" textlink="">
      <cdr:nvSpPr>
        <cdr:cNvPr id="4" name="TextBox 3"/>
        <cdr:cNvSpPr txBox="1"/>
      </cdr:nvSpPr>
      <cdr:spPr>
        <a:xfrm xmlns:a="http://schemas.openxmlformats.org/drawingml/2006/main">
          <a:off x="1143000" y="2590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5630AA-A337-4D43-948D-1BD9A20F4F54}" type="datetimeFigureOut">
              <a:rPr lang="en-US" smtClean="0"/>
              <a:pPr/>
              <a:t>7/19/2012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965922-2D1A-4636-A3B2-F0BB92A13DB8}" type="slidenum">
              <a:rPr lang="en-US" smtClean="0"/>
              <a:pPr/>
              <a:t>‹#›</a:t>
            </a:fld>
            <a:endParaRPr lang="en-US"/>
          </a:p>
        </p:txBody>
      </p:sp>
    </p:spTree>
    <p:extLst>
      <p:ext uri="{BB962C8B-B14F-4D97-AF65-F5344CB8AC3E}">
        <p14:creationId xmlns:p14="http://schemas.microsoft.com/office/powerpoint/2010/main" val="389999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7B97E1-4388-45B1-B61D-1E1A03D50A94}" type="slidenum">
              <a:rPr lang="en-US"/>
              <a:pPr/>
              <a:t>3</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a:t>Arizona grew rapidly in the 20</a:t>
            </a:r>
            <a:r>
              <a:rPr lang="en-US" baseline="30000"/>
              <a:t>th</a:t>
            </a:r>
            <a:r>
              <a:rPr lang="en-US"/>
              <a:t> century.  Since 1960, the population has doubled every 20 years.  Our current population is 6.2 million.  Over half of the population increase is due to internal migration, people from other parts of the US migrating to AZ (a quarter is caused by natural increase, a quarter by international migration).</a:t>
            </a:r>
          </a:p>
          <a:p>
            <a:endParaRPr lang="en-US"/>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lvl="1"/>
            <a:endParaRPr lang="en-US" smtClean="0"/>
          </a:p>
          <a:p>
            <a:pPr lvl="1"/>
            <a:r>
              <a:rPr lang="en-US" smtClean="0"/>
              <a:t>Work towards meeting human needs while minimizing negative consequencesto our rivers, creeks, and riparian habitat.</a:t>
            </a:r>
          </a:p>
          <a:p>
            <a:endParaRPr lang="en-US" smtClean="0"/>
          </a:p>
        </p:txBody>
      </p:sp>
      <p:sp>
        <p:nvSpPr>
          <p:cNvPr id="36868" name="Slide Number Placeholder 3"/>
          <p:cNvSpPr>
            <a:spLocks noGrp="1"/>
          </p:cNvSpPr>
          <p:nvPr>
            <p:ph type="sldNum" sz="quarter" idx="5"/>
          </p:nvPr>
        </p:nvSpPr>
        <p:spPr>
          <a:noFill/>
        </p:spPr>
        <p:txBody>
          <a:bodyPr/>
          <a:lstStyle/>
          <a:p>
            <a:fld id="{F6AB0C8E-2FEB-4FDD-B851-DE2D1870AF7C}" type="slidenum">
              <a:rPr lang="en-US" smtClean="0"/>
              <a:pPr/>
              <a:t>14</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B8E015-A38E-4129-8B57-DD2AC88D19BA}" type="slidenum">
              <a:rPr lang="en-US"/>
              <a:pPr/>
              <a:t>16</a:t>
            </a:fld>
            <a:endParaRPr lang="en-US"/>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p:txBody>
          <a:bodyPr/>
          <a:lstStyle/>
          <a:p>
            <a:r>
              <a:rPr lang="en-US" sz="1400" dirty="0"/>
              <a:t>Environmental flows is a concept that is gaining wide acceptance and application all over the world.  An environmental flow is the water regime required by a river to maintain the ecosystem, and the services it delivers, where there are competing water uses.</a:t>
            </a:r>
          </a:p>
          <a:p>
            <a:r>
              <a:rPr lang="en-US" sz="1400" b="1" dirty="0">
                <a:cs typeface="Arial" charset="0"/>
              </a:rPr>
              <a:t>environmental flows:</a:t>
            </a:r>
            <a:r>
              <a:rPr lang="en-US" sz="1400" dirty="0">
                <a:cs typeface="Arial" charset="0"/>
              </a:rPr>
              <a:t> the provision of water in sufficient quality, quantity, timing and duration to maintain freshwater ecosystems (and associated ground water systems) and their benefits. The allocation of water to achieve a desired environmental condition. (IUCN definition)</a:t>
            </a:r>
          </a:p>
          <a:p>
            <a:endParaRPr lang="en-US" sz="1400" dirty="0">
              <a:cs typeface="Arial" charset="0"/>
            </a:endParaRPr>
          </a:p>
          <a:p>
            <a:r>
              <a:rPr lang="en-US" sz="1400" dirty="0">
                <a:cs typeface="Arial" charset="0"/>
              </a:rPr>
              <a:t>Add info from summary paper – no of sites, countries</a:t>
            </a:r>
          </a:p>
          <a:p>
            <a:endParaRPr lang="en-US" sz="14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FA06F0-F9E3-4A38-9064-937BDF93D9D0}" type="slidenum">
              <a:rPr lang="en-US"/>
              <a:pPr/>
              <a:t>17</a:t>
            </a:fld>
            <a:endParaRPr lang="en-US"/>
          </a:p>
        </p:txBody>
      </p:sp>
      <p:sp>
        <p:nvSpPr>
          <p:cNvPr id="156674" name="Rectangle 2"/>
          <p:cNvSpPr>
            <a:spLocks noGrp="1" noRot="1" noChangeAspect="1" noChangeArrowheads="1" noTextEdit="1"/>
          </p:cNvSpPr>
          <p:nvPr>
            <p:ph type="sldImg"/>
          </p:nvPr>
        </p:nvSpPr>
        <p:spPr>
          <a:xfrm>
            <a:off x="1144588" y="685800"/>
            <a:ext cx="4572000" cy="3429000"/>
          </a:xfrm>
          <a:ln/>
        </p:spPr>
      </p:sp>
      <p:sp>
        <p:nvSpPr>
          <p:cNvPr id="156675" name="Rectangle 3"/>
          <p:cNvSpPr>
            <a:spLocks noGrp="1" noChangeArrowheads="1"/>
          </p:cNvSpPr>
          <p:nvPr>
            <p:ph type="body" idx="1"/>
          </p:nvPr>
        </p:nvSpPr>
        <p:spPr>
          <a:xfrm>
            <a:off x="914711" y="4344025"/>
            <a:ext cx="5028579" cy="4114488"/>
          </a:xfrm>
        </p:spPr>
        <p:txBody>
          <a:bodyPr/>
          <a:lstStyle/>
          <a:p>
            <a:endParaRPr lang="en-US" sz="1200" kern="1200" dirty="0">
              <a:solidFill>
                <a:schemeClr val="tx1"/>
              </a:solidFill>
              <a:latin typeface="+mn-lt"/>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F71199-9F04-4E8F-A519-3E2B591F00C3}" type="slidenum">
              <a:rPr lang="en-US"/>
              <a:pPr/>
              <a:t>18</a:t>
            </a:fld>
            <a:endParaRPr lang="en-US"/>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a:xfrm>
            <a:off x="685958" y="4343716"/>
            <a:ext cx="5486085" cy="4113855"/>
          </a:xfrm>
        </p:spPr>
        <p:txBody>
          <a:bodyPr/>
          <a:lstStyle/>
          <a:p>
            <a:r>
              <a:rPr lang="en-US" b="1"/>
              <a:t>COMPUTING FLOW STATISTICS AND HYDROLOGIC ALTERATION</a:t>
            </a:r>
            <a:endParaRPr lang="en-US"/>
          </a:p>
          <a:p>
            <a:r>
              <a:rPr lang="en-US"/>
              <a:t>Hundreds of flow statistics that are already being used in hydro-ecological research and environmental flow assessments may also be used in ELOHA.  Among these are the 34 “Environmental Flow Components,” or EFCs, introduced by The Nature Conservancy to describe the magnitude, duration, frequency, timing, and rate of change of pulses, large and small floods, and low and extreme low flows.  EFCs are well suited for ELOHA because they strongly link between environmental flow assessment and implementation, and they have clear ecological relevance.  Because EFCs are intuitive to hydrologists, ecologists, and water managers alike, they greatly facilitate communication and understanding between the disciplines.  The Nature Conservancy’s Indicators of Hydrologic Alteration (IHA) software (free download at nature.org/freshwaters) calculates hydrologic statistics, including EFCs, and also measures the degree of hydrologic alteration between baseline and developed conditions.  ELOHA uses statistical methods to select a small, manageable subset of non-redundant flow variables for analysis of hydrologic alteration.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0092B5-8710-4BC2-A236-250402D8B89F}" type="slidenum">
              <a:rPr lang="en-US"/>
              <a:pPr/>
              <a:t>19</a:t>
            </a:fld>
            <a:endParaRPr 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00CA69-AEF7-404A-93FD-96CDE920C7BD}" type="slidenum">
              <a:rPr lang="en-US"/>
              <a:pPr/>
              <a:t>20</a:t>
            </a:fld>
            <a:endParaRPr lang="en-US"/>
          </a:p>
        </p:txBody>
      </p:sp>
      <p:sp>
        <p:nvSpPr>
          <p:cNvPr id="606210" name="Rectangle 2"/>
          <p:cNvSpPr>
            <a:spLocks noGrp="1" noRot="1" noChangeAspect="1" noChangeArrowheads="1" noTextEdit="1"/>
          </p:cNvSpPr>
          <p:nvPr>
            <p:ph type="sldImg"/>
          </p:nvPr>
        </p:nvSpPr>
        <p:spPr>
          <a:ln/>
        </p:spPr>
      </p:sp>
      <p:sp>
        <p:nvSpPr>
          <p:cNvPr id="606211" name="Rectangle 3"/>
          <p:cNvSpPr>
            <a:spLocks noGrp="1" noChangeArrowheads="1"/>
          </p:cNvSpPr>
          <p:nvPr>
            <p:ph type="body" idx="1"/>
          </p:nvPr>
        </p:nvSpPr>
        <p:spPr/>
        <p:txBody>
          <a:bodyPr/>
          <a:lstStyle/>
          <a:p>
            <a:r>
              <a:rPr lang="en-US">
                <a:latin typeface="Arial" charset="0"/>
              </a:rPr>
              <a:t>The science goal of the study is to develop an ecological model of the Verde River that delineates flow-ecology relationships (including groundwater conditions).</a:t>
            </a:r>
          </a:p>
          <a:p>
            <a:r>
              <a:rPr lang="en-US">
                <a:latin typeface="Arial" charset="0"/>
              </a:rPr>
              <a:t>In flow-ecology studies, key flow-biota relationships are first delineated conceptually, based on published literature and expert opinion.  As additional data become available through focused research, statistical analyses of relationships between hydrology, hydraulics, and ecology provide the input for coupled hydro-ecologic modeling. GIS technology can be used to display results and other relevant spatial data.  </a:t>
            </a:r>
          </a:p>
          <a:p>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6B40DD-984E-4135-A154-6CB995EAB230}" type="slidenum">
              <a:rPr lang="en-US"/>
              <a:pPr/>
              <a:t>21</a:t>
            </a:fld>
            <a:endParaRPr lang="en-US"/>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r>
              <a:rPr lang="en-US" sz="1400" dirty="0">
                <a:latin typeface="Arial" pitchFamily="34" charset="0"/>
              </a:rPr>
              <a:t>Note that Camp Verde gage, below the diversions in the Verde Valley, shows strong drawdown of base flows during the summer months.  This is an illustration of flow alteration due to upstream irrigation diversions.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These could be differentiated into hydrologic, hydraulic rating, habitat simulation and holistic methodologies, with a further two categories representing combination-type and other approaches.</a:t>
            </a:r>
            <a:endParaRPr lang="en-US" sz="1200" dirty="0" smtClean="0">
              <a:solidFill>
                <a:schemeClr val="bg1">
                  <a:lumMod val="9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lumMod val="9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Poff</a:t>
            </a:r>
            <a:r>
              <a:rPr lang="en-US" dirty="0" smtClean="0"/>
              <a:t>:  19 authors from US, UK, and S. Africa research institutions; USFS; USGS; TNC. </a:t>
            </a:r>
          </a:p>
          <a:p>
            <a:endParaRPr lang="en-US" dirty="0"/>
          </a:p>
        </p:txBody>
      </p:sp>
      <p:sp>
        <p:nvSpPr>
          <p:cNvPr id="4" name="Slide Number Placeholder 3"/>
          <p:cNvSpPr>
            <a:spLocks noGrp="1"/>
          </p:cNvSpPr>
          <p:nvPr>
            <p:ph type="sldNum" sz="quarter" idx="10"/>
          </p:nvPr>
        </p:nvSpPr>
        <p:spPr/>
        <p:txBody>
          <a:bodyPr/>
          <a:lstStyle/>
          <a:p>
            <a:fld id="{ECCFC3F2-4CE2-40F4-9B1F-F3BF43ECD7CB}"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5FA733-D7A8-433D-974D-DF5527B5B440}" type="slidenum">
              <a:rPr lang="en-US"/>
              <a:pPr/>
              <a:t>24</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pPr marL="228600" indent="-228600"/>
            <a:r>
              <a:rPr lang="en-US"/>
              <a:t>Freshwater integrity diagrams can also be more complicated, showing specific factors and their inter-relationships.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1568A9-B60E-4CA3-9EF6-CD92D14218A9}" type="slidenum">
              <a:rPr lang="en-US"/>
              <a:pPr/>
              <a:t>26</a:t>
            </a:fld>
            <a:endParaRPr lang="en-US"/>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p:txBody>
          <a:bodyPr/>
          <a:lstStyle/>
          <a:p>
            <a:r>
              <a:rPr lang="en-US"/>
              <a:t>Chapters:</a:t>
            </a:r>
          </a:p>
          <a:p>
            <a:r>
              <a:rPr lang="en-US"/>
              <a:t>1. Introduction</a:t>
            </a:r>
          </a:p>
          <a:p>
            <a:r>
              <a:rPr lang="en-US"/>
              <a:t>2. Hydrology of the upper and middle Verde River</a:t>
            </a:r>
          </a:p>
          <a:p>
            <a:r>
              <a:rPr lang="en-US"/>
              <a:t>3. Fluvial geomorphology and flood history of the Verde River</a:t>
            </a:r>
          </a:p>
          <a:p>
            <a:r>
              <a:rPr lang="en-US"/>
              <a:t>4. Stream flow regimes and riparian vegetation of the Verde River</a:t>
            </a:r>
          </a:p>
          <a:p>
            <a:r>
              <a:rPr lang="en-US"/>
              <a:t>5. Wildlife and flow relationships</a:t>
            </a:r>
          </a:p>
          <a:p>
            <a:r>
              <a:rPr lang="en-US"/>
              <a:t>6. Steps toward understanding ecological response to hydrologic variation</a:t>
            </a:r>
          </a:p>
          <a:p>
            <a:r>
              <a:rPr lang="en-US"/>
              <a:t>7. Synthesis:  Verde River flows and ecosystem water needs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94E974-9E98-4595-B474-75DF5CB5FE49}" type="slidenum">
              <a:rPr lang="en-US"/>
              <a:pPr/>
              <a:t>4</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r>
              <a:rPr lang="en-US"/>
              <a:t>Population growth projections vary widely, but an estimate approved by the AZ Department of Economic Security suggests that our population will double by 2050 to approximately 13 million people.  Other projections that we found predict 9 to 16 million people by 2050.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84B5B8-8D13-4748-9894-5525DF5952BE}" type="slidenum">
              <a:rPr lang="en-US"/>
              <a:pPr/>
              <a:t>28</a:t>
            </a:fld>
            <a:endParaRPr lang="en-US"/>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DE3E7-7E99-4FC4-AA14-65D420E50F6B}" type="slidenum">
              <a:rPr lang="en-US"/>
              <a:pPr/>
              <a:t>34</a:t>
            </a:fld>
            <a:endParaRPr lang="en-US"/>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EC141A-11B8-4F17-99F4-492675F265FB}" type="slidenum">
              <a:rPr lang="en-US"/>
              <a:pPr/>
              <a:t>37</a:t>
            </a:fld>
            <a:endParaRPr lang="en-US"/>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p:txBody>
          <a:bodyPr/>
          <a:lstStyle/>
          <a:p>
            <a:r>
              <a:rPr lang="en-US">
                <a:latin typeface="Arial" charset="0"/>
              </a:rPr>
              <a:t>This curve shows the response of native fish to a reduction in base flow. Native fish response is represented by a change in population size of key species.  As described in the scientific literature, some native fish species show a strong preference for specific habitats - such as riffles versus pools  - for various life stages.  Population size for riffle specialists would be expected to decrease first with decreased baseflow, as riffles would be the first to be habitat dewatered.  (see speckled dace on the diagram)  Pool dwellers, such as chub and sucker, would persist longer with reduction in base flow. In order to quantify the effects of a reduction in base flow, thus putting values on this graph, additional information is needed relating stage-discharge to extent of riffle and other macro-habitat.</a:t>
            </a:r>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E870DA-9859-49C1-9C2C-070B32713A05}" type="slidenum">
              <a:rPr lang="en-US"/>
              <a:pPr/>
              <a:t>38</a:t>
            </a:fld>
            <a:endParaRPr lang="en-US"/>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p:txBody>
          <a:bodyPr/>
          <a:lstStyle/>
          <a:p>
            <a:r>
              <a:rPr lang="en-US">
                <a:latin typeface="Arial" charset="0"/>
              </a:rPr>
              <a:t>A key flow-ecology relationship is between the health of cottonwood, mesquite, and tamarisk and the depth to groundwater.  Cottonwood trees (and willows) are obligate phreatophytes, relying on groundwater as their primary water source. </a:t>
            </a:r>
          </a:p>
          <a:p>
            <a:r>
              <a:rPr lang="en-US">
                <a:latin typeface="Arial" charset="0"/>
              </a:rPr>
              <a:t>The differing depth to water tolerances exhibited by cottonwood-willow, mesquite, and tamarisk leads to dominance of one species over another across the floodplain according to the height of different geomorphic surfaces above the groundwater.  Similar replacement can take place over time at a given site with a rising or falling water table.  </a:t>
            </a:r>
          </a:p>
          <a:p>
            <a:r>
              <a:rPr lang="en-US">
                <a:latin typeface="Arial" charset="0"/>
              </a:rPr>
              <a:t>Data from the San Pedro River show a shifting pattern of dominance from cottonwood-willow to tamarisk along reduced water-availability gradients.  The hydrologic variables most closely correlated with increasing tamarisk were stream flow permanence, depth to groundwater, and annual groundwater level fluctuation.  </a:t>
            </a:r>
          </a:p>
          <a:p>
            <a:r>
              <a:rPr lang="en-US">
                <a:latin typeface="Arial" charset="0"/>
              </a:rPr>
              <a:t>Overall, forests of cottonwood and willow were dense and multi-aged among sites where annual maximum groundwater depths averaged less than about 3 m, where stream flow permanence was greater than about 60 percent, and intra-annual groundwater fluctuation was less than about 1 m.</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6A9165E-8F75-4E99-B6BC-2D4E8F63340C}" type="slidenum">
              <a:rPr lang="en-US" smtClean="0"/>
              <a:pPr/>
              <a:t>41</a:t>
            </a:fld>
            <a:endParaRPr 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a:lnSpc>
                <a:spcPct val="50000"/>
              </a:lnSpc>
              <a:spcBef>
                <a:spcPct val="40000"/>
              </a:spcBef>
              <a:buClr>
                <a:srgbClr val="FF9933"/>
              </a:buClr>
              <a:buSzPct val="60000"/>
              <a:buFont typeface="Wingdings" pitchFamily="2" charset="2"/>
              <a:buNone/>
            </a:pPr>
            <a:r>
              <a:rPr lang="en-US" sz="1800" dirty="0" smtClean="0"/>
              <a:t/>
            </a:r>
            <a:br>
              <a:rPr lang="en-US" sz="1800" dirty="0" smtClean="0"/>
            </a:br>
            <a:r>
              <a:rPr lang="en-US" sz="1800" dirty="0" smtClean="0"/>
              <a:t>Strategic</a:t>
            </a:r>
            <a:endParaRPr lang="en-US" sz="1800" dirty="0" smtClean="0">
              <a:solidFill>
                <a:schemeClr val="tx2"/>
              </a:solidFill>
            </a:endParaRPr>
          </a:p>
          <a:p>
            <a:pPr lvl="1">
              <a:lnSpc>
                <a:spcPct val="50000"/>
              </a:lnSpc>
              <a:spcBef>
                <a:spcPct val="40000"/>
              </a:spcBef>
              <a:buClr>
                <a:srgbClr val="FF9933"/>
              </a:buClr>
            </a:pPr>
            <a:r>
              <a:rPr lang="en-US" sz="1800" dirty="0" smtClean="0">
                <a:solidFill>
                  <a:srgbClr val="FF9933"/>
                </a:solidFill>
              </a:rPr>
              <a:t>Priorities set through detailed planning</a:t>
            </a:r>
            <a:endParaRPr lang="en-US" sz="1800" dirty="0" smtClean="0">
              <a:solidFill>
                <a:schemeClr val="tx2"/>
              </a:solidFill>
            </a:endParaRPr>
          </a:p>
          <a:p>
            <a:pPr>
              <a:lnSpc>
                <a:spcPct val="50000"/>
              </a:lnSpc>
              <a:spcBef>
                <a:spcPct val="40000"/>
              </a:spcBef>
              <a:buClr>
                <a:srgbClr val="FF9933"/>
              </a:buClr>
              <a:buSzPct val="60000"/>
              <a:buFont typeface="Wingdings" pitchFamily="2" charset="2"/>
              <a:buNone/>
            </a:pPr>
            <a:r>
              <a:rPr lang="en-US" sz="1800" dirty="0" smtClean="0"/>
              <a:t>Science-based</a:t>
            </a:r>
          </a:p>
          <a:p>
            <a:pPr lvl="1">
              <a:lnSpc>
                <a:spcPct val="50000"/>
              </a:lnSpc>
              <a:spcBef>
                <a:spcPct val="40000"/>
              </a:spcBef>
              <a:buClr>
                <a:srgbClr val="FF9933"/>
              </a:buClr>
            </a:pPr>
            <a:r>
              <a:rPr lang="en-US" sz="1800" dirty="0" smtClean="0">
                <a:solidFill>
                  <a:srgbClr val="FF9933"/>
                </a:solidFill>
              </a:rPr>
              <a:t>Best available methods and data</a:t>
            </a:r>
          </a:p>
          <a:p>
            <a:pPr>
              <a:lnSpc>
                <a:spcPct val="50000"/>
              </a:lnSpc>
              <a:spcBef>
                <a:spcPct val="40000"/>
              </a:spcBef>
              <a:buClr>
                <a:srgbClr val="FF9933"/>
              </a:buClr>
              <a:buSzPct val="60000"/>
              <a:buFont typeface="Wingdings" pitchFamily="2" charset="2"/>
              <a:buNone/>
            </a:pPr>
            <a:r>
              <a:rPr lang="en-US" sz="1800" dirty="0" smtClean="0"/>
              <a:t>Collaborative</a:t>
            </a:r>
            <a:endParaRPr lang="en-US" sz="1800" dirty="0" smtClean="0">
              <a:solidFill>
                <a:schemeClr val="tx2"/>
              </a:solidFill>
            </a:endParaRPr>
          </a:p>
          <a:p>
            <a:pPr lvl="1">
              <a:lnSpc>
                <a:spcPct val="50000"/>
              </a:lnSpc>
              <a:spcBef>
                <a:spcPct val="40000"/>
              </a:spcBef>
              <a:buClr>
                <a:srgbClr val="FF9933"/>
              </a:buClr>
            </a:pPr>
            <a:r>
              <a:rPr lang="en-US" sz="1800" dirty="0" smtClean="0">
                <a:solidFill>
                  <a:srgbClr val="FF9933"/>
                </a:solidFill>
              </a:rPr>
              <a:t>Effective partnerships</a:t>
            </a:r>
            <a:endParaRPr lang="en-US" sz="1800" dirty="0" smtClean="0">
              <a:solidFill>
                <a:schemeClr val="tx2"/>
              </a:solidFill>
            </a:endParaRPr>
          </a:p>
          <a:p>
            <a:pPr>
              <a:lnSpc>
                <a:spcPct val="50000"/>
              </a:lnSpc>
              <a:spcBef>
                <a:spcPct val="40000"/>
              </a:spcBef>
              <a:buClr>
                <a:srgbClr val="FF9933"/>
              </a:buClr>
              <a:buSzPct val="60000"/>
              <a:buFont typeface="Wingdings" pitchFamily="2" charset="2"/>
              <a:buNone/>
            </a:pPr>
            <a:r>
              <a:rPr lang="en-US" sz="1800" dirty="0" smtClean="0"/>
              <a:t>Measuring success</a:t>
            </a:r>
          </a:p>
          <a:p>
            <a:pPr lvl="1">
              <a:lnSpc>
                <a:spcPct val="50000"/>
              </a:lnSpc>
              <a:spcBef>
                <a:spcPct val="40000"/>
              </a:spcBef>
              <a:buClr>
                <a:srgbClr val="FF9933"/>
              </a:buClr>
            </a:pPr>
            <a:r>
              <a:rPr lang="en-US" sz="1800" dirty="0" smtClean="0">
                <a:solidFill>
                  <a:srgbClr val="FF9933"/>
                </a:solidFill>
              </a:rPr>
              <a:t>Tangible, lasting results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CFC3F2-4CE2-40F4-9B1F-F3BF43ECD7CB}" type="slidenum">
              <a:rPr lang="en-US" smtClean="0"/>
              <a:pPr/>
              <a:t>43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r>
              <a:rPr lang="en-US" dirty="0" smtClean="0"/>
              <a:t>Otter water transect 1; groundwater from </a:t>
            </a:r>
            <a:r>
              <a:rPr lang="en-US" dirty="0" err="1" smtClean="0"/>
              <a:t>dec</a:t>
            </a:r>
            <a:r>
              <a:rPr lang="en-US" dirty="0" smtClean="0"/>
              <a:t> 08-oct 09</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6566" y="8687430"/>
            <a:ext cx="2971434" cy="456570"/>
          </a:xfrm>
          <a:prstGeom prst="rect">
            <a:avLst/>
          </a:prstGeom>
          <a:noFill/>
          <a:ln w="9525">
            <a:noFill/>
            <a:miter lim="800000"/>
            <a:headEnd/>
            <a:tailEnd/>
          </a:ln>
        </p:spPr>
        <p:txBody>
          <a:bodyPr lIns="91432" tIns="45716" rIns="91432" bIns="45716" anchor="b"/>
          <a:lstStyle/>
          <a:p>
            <a:pPr algn="r" defTabSz="915055"/>
            <a:fld id="{37ACC3C7-24FC-47B6-B46B-169D58B2DDA6}" type="slidenum">
              <a:rPr lang="en-US" sz="1200"/>
              <a:pPr algn="r" defTabSz="915055"/>
              <a:t>45</a:t>
            </a:fld>
            <a:endParaRPr lang="en-US" sz="1200" dirty="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685958" y="4343716"/>
            <a:ext cx="5486085" cy="4113855"/>
          </a:xfrm>
          <a:noFill/>
          <a:ln/>
        </p:spPr>
        <p:txBody>
          <a:bodyPr/>
          <a:lstStyle/>
          <a:p>
            <a:r>
              <a:rPr lang="en-US" smtClean="0"/>
              <a:t>This subset of hydroriparian species (which includes the willows and cottonwoods) are obligate phreatophytes that rely on shallow groundwater as their primary water source.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CFC3F2-4CE2-40F4-9B1F-F3BF43ECD7CB}" type="slidenum">
              <a:rPr lang="en-US" smtClean="0"/>
              <a:pPr/>
              <a:t>46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Velocity was the single physical variable that was most consistently positively related to </a:t>
            </a:r>
            <a:r>
              <a:rPr lang="en-US" sz="1400" dirty="0" err="1" smtClean="0"/>
              <a:t>macroinvertebrate</a:t>
            </a:r>
            <a:r>
              <a:rPr lang="en-US" sz="1400" dirty="0" smtClean="0"/>
              <a:t> variables, with strongly positive interactions with density, species richness, and Shannon-Weiner H’ diversity (Fig. </a:t>
            </a:r>
          </a:p>
          <a:p>
            <a:endParaRPr lang="en-US" sz="1400" dirty="0"/>
          </a:p>
        </p:txBody>
      </p:sp>
      <p:sp>
        <p:nvSpPr>
          <p:cNvPr id="4" name="Slide Number Placeholder 3"/>
          <p:cNvSpPr>
            <a:spLocks noGrp="1"/>
          </p:cNvSpPr>
          <p:nvPr>
            <p:ph type="sldNum" sz="quarter" idx="10"/>
          </p:nvPr>
        </p:nvSpPr>
        <p:spPr/>
        <p:txBody>
          <a:bodyPr/>
          <a:lstStyle/>
          <a:p>
            <a:fld id="{5E30523F-5B20-46FB-9706-FD045F484F46}" type="slidenum">
              <a:rPr lang="en-US" smtClean="0"/>
              <a:pPr/>
              <a:t>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02A5AADB-4D25-4AE9-8FBD-DB6FA6C33B8B}" type="slidenum">
              <a:rPr lang="en-US" smtClean="0"/>
              <a:pPr/>
              <a:t>5</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86566" y="8687430"/>
            <a:ext cx="2971434" cy="456570"/>
          </a:xfrm>
          <a:prstGeom prst="rect">
            <a:avLst/>
          </a:prstGeom>
          <a:noFill/>
          <a:ln w="9525">
            <a:noFill/>
            <a:miter lim="800000"/>
            <a:headEnd/>
            <a:tailEnd/>
          </a:ln>
        </p:spPr>
        <p:txBody>
          <a:bodyPr lIns="91432" tIns="45716" rIns="91432" bIns="45716" anchor="b"/>
          <a:lstStyle/>
          <a:p>
            <a:pPr algn="r" defTabSz="915055"/>
            <a:fld id="{3ACF4FB9-3F1A-4393-A101-19ACFB1D7132}" type="slidenum">
              <a:rPr lang="en-US" sz="1200"/>
              <a:pPr algn="r" defTabSz="915055"/>
              <a:t>48</a:t>
            </a:fld>
            <a:endParaRPr lang="en-US" sz="1200" dirty="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r>
              <a:rPr lang="en-US" smtClean="0"/>
              <a:t>Highest fish diversity in AZ</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CFC3F2-4CE2-40F4-9B1F-F3BF43ECD7CB}" type="slidenum">
              <a:rPr lang="en-US" smtClean="0"/>
              <a:pPr/>
              <a:t>49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9B17CF-AFC0-49EA-8E4F-42CE9027AB5A}" type="slidenum">
              <a:rPr lang="en-US" smtClean="0">
                <a:latin typeface="Arial" charset="0"/>
              </a:rPr>
              <a:pPr fontAlgn="base">
                <a:spcBef>
                  <a:spcPct val="0"/>
                </a:spcBef>
                <a:spcAft>
                  <a:spcPct val="0"/>
                </a:spcAft>
              </a:pPr>
              <a:t>50</a:t>
            </a:fld>
            <a:endParaRPr lang="en-US" smtClean="0">
              <a:latin typeface="Arial" charset="0"/>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1600" dirty="0" smtClean="0">
                <a:ea typeface="Times New Roman" pitchFamily="18" charset="0"/>
                <a:cs typeface="Arial" charset="0"/>
              </a:rPr>
              <a:t>Develop models that predict how changes in flow affect the animals and plants associated with the river</a:t>
            </a:r>
          </a:p>
          <a:p>
            <a:pPr>
              <a:spcBef>
                <a:spcPct val="0"/>
              </a:spcBef>
            </a:pPr>
            <a:endParaRPr lang="en-US" sz="1600" dirty="0" smtClean="0">
              <a:ea typeface="Times New Roman" pitchFamily="18" charset="0"/>
              <a:cs typeface="Arial" charset="0"/>
            </a:endParaRPr>
          </a:p>
          <a:p>
            <a:pPr>
              <a:spcBef>
                <a:spcPct val="0"/>
              </a:spcBef>
            </a:pPr>
            <a:r>
              <a:rPr lang="en-US" sz="1600" dirty="0" smtClean="0">
                <a:ea typeface="Times New Roman" pitchFamily="18" charset="0"/>
                <a:cs typeface="Arial" charset="0"/>
              </a:rPr>
              <a:t>This information will provide a scientific foundation for decisions by managers</a:t>
            </a:r>
          </a:p>
          <a:p>
            <a:pPr>
              <a:spcBef>
                <a:spcPct val="0"/>
              </a:spcBef>
            </a:pPr>
            <a:endParaRPr lang="en-US" dirty="0" smtClean="0">
              <a:latin typeface="Arial" charset="0"/>
              <a:cs typeface="Arial" charset="0"/>
            </a:endParaRPr>
          </a:p>
          <a:p>
            <a:pPr>
              <a:spcBef>
                <a:spcPct val="0"/>
              </a:spcBef>
            </a:pPr>
            <a:endParaRPr lang="en-US" dirty="0"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dirty="0" smtClean="0"/>
              <a:t>TEXAS: </a:t>
            </a:r>
            <a:r>
              <a:rPr lang="en-US" sz="1200" dirty="0" smtClean="0"/>
              <a:t>“Environmental flow standards”… “seasonal and yearly fluctuations”….“to maintain the productivity, extent, and persistence of key aquatic habitats”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sn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dirty="0" smtClean="0"/>
              <a:t>CONNECTICUT:  </a:t>
            </a:r>
            <a:r>
              <a:rPr lang="en-US" sz="1200" dirty="0" smtClean="0"/>
              <a:t>“Flow regulation for all rivers and stream systems”…“preserve and protect the natural aquatic life”…“based, to the maximum extent practicable, on natural variation of flows and water levels”</a:t>
            </a:r>
            <a:endParaRPr lang="en-US"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u="sn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FLORIDA:  </a:t>
            </a:r>
            <a:r>
              <a:rPr lang="en-US" sz="1200" dirty="0" smtClean="0"/>
              <a:t>adopted by the District to prevent significant harm to the water resources or ecology of an area resulting from water withdrawals permitted by the District</a:t>
            </a:r>
            <a:endParaRPr lang="en-US"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u="sn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Michigan:</a:t>
            </a:r>
            <a:r>
              <a:rPr lang="en-US" dirty="0" smtClean="0"/>
              <a:t> Withdrawals from new large capacity wells cannot decrease flows such that stream functionally would be impaired.  Based mostly on maintaining characteristic fish populations. Existing water uses were exempted from the law and current ecological conditions is set as the baseline. The median </a:t>
            </a:r>
            <a:r>
              <a:rPr lang="en-US" dirty="0" err="1" smtClean="0"/>
              <a:t>streamflow</a:t>
            </a:r>
            <a:r>
              <a:rPr lang="en-US" dirty="0" smtClean="0"/>
              <a:t> for the summer month of lowest flow was specified by state decision makers as the index flow on which likely impacts of withdrawals would be assessed.</a:t>
            </a:r>
          </a:p>
          <a:p>
            <a:r>
              <a:rPr lang="en-US" sz="1200" kern="1200" dirty="0" smtClean="0">
                <a:solidFill>
                  <a:schemeClr val="tx1"/>
                </a:solidFill>
                <a:latin typeface="+mn-lt"/>
                <a:ea typeface="+mn-ea"/>
                <a:cs typeface="+mn-cs"/>
              </a:rPr>
              <a:t>Use of the WWAT is required of anyone proposing to make a new or increased large quantity withdrawal (over 70 gallons per minute) from the waters of the state, including all groundwater and surface water sources, prior to beginning the withdrawal.  You must use the WWAT to determine if a proposed withdrawal is likely to cause an Adverse Resource Impact, and to register the withdrawal. </a:t>
            </a:r>
            <a:r>
              <a:rPr lang="en-US" dirty="0" smtClean="0"/>
              <a:t>Science was used as the basis for policy development with the intent of protecting environmental flows. </a:t>
            </a:r>
          </a:p>
          <a:p>
            <a:endParaRPr lang="en-US" dirty="0" smtClean="0"/>
          </a:p>
        </p:txBody>
      </p:sp>
      <p:sp>
        <p:nvSpPr>
          <p:cNvPr id="4" name="Slide Number Placeholder 3"/>
          <p:cNvSpPr>
            <a:spLocks noGrp="1"/>
          </p:cNvSpPr>
          <p:nvPr>
            <p:ph type="sldNum" sz="quarter" idx="10"/>
          </p:nvPr>
        </p:nvSpPr>
        <p:spPr/>
        <p:txBody>
          <a:bodyPr/>
          <a:lstStyle/>
          <a:p>
            <a:fld id="{ECCFC3F2-4CE2-40F4-9B1F-F3BF43ECD7CB}" type="slidenum">
              <a:rPr lang="en-US" smtClean="0"/>
              <a:pPr/>
              <a:t>51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870903-9235-4B30-9B30-A2B863F8EC3E}" type="slidenum">
              <a:rPr lang="en-US"/>
              <a:pPr/>
              <a:t>52</a:t>
            </a:fld>
            <a:endParaRPr lang="en-US"/>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r>
              <a:rPr lang="en-US">
                <a:latin typeface="Arial" charset="0"/>
              </a:rPr>
              <a:t>The Verde River is a vibrant and critical component of life in central Arizona and beyond, for both the natural and human communities.  There is a great deal of concern regarding how the growing human water needs of the area are going to be met while also preserving the important ecological values of the Verde River.</a:t>
            </a:r>
          </a:p>
          <a:p>
            <a:endParaRPr lang="en-US">
              <a:latin typeface="Arial" charset="0"/>
            </a:endParaRPr>
          </a:p>
          <a:p>
            <a:r>
              <a:rPr lang="en-US">
                <a:latin typeface="Arial" charset="0"/>
              </a:rPr>
              <a:t>Ecologically sustainable water management, with collaboration of involved parties and application of sound science as its corner stones, seeks to delineate the environmental flow needs for a river, understanding the consequences and trade offs of different river and groundwater management scenarios and providing management solutions for meeting both human and ecosystem water needs.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4BF34B4B-A873-47DE-B6BB-61C901EB1BCD}" type="slidenum">
              <a:rPr lang="en-US" smtClean="0"/>
              <a:pPr/>
              <a:t>53</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41BB0F-FB80-4E50-A606-39C0C2085D8C}" type="slidenum">
              <a:rPr lang="en-US"/>
              <a:pPr/>
              <a:t>54</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AF6CBB-4D10-4107-82E3-8E820568E05F}" type="slidenum">
              <a:rPr lang="en-US"/>
              <a:pPr/>
              <a:t>7</a:t>
            </a:fld>
            <a:endParaRPr lang="en-US"/>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r>
              <a:rPr lang="en-US" dirty="0">
                <a:latin typeface="Arial" charset="0"/>
              </a:rPr>
              <a:t>Burgeoning and largely unmanaged population growth, combined with a water law that essentially does not recognize a physical connection between groundwater and surface water, all occurring in a severely water-limited arid landscape, pose threats to the continued survival of the Verde River, a situation that repeats itself on nearly all of Arizona’s remaining perennial rivers.</a:t>
            </a:r>
          </a:p>
          <a:p>
            <a:endParaRPr lang="en-US" sz="1400" dirty="0">
              <a:latin typeface="Arial" charset="0"/>
            </a:endParaRPr>
          </a:p>
          <a:p>
            <a:r>
              <a:rPr lang="en-US" sz="1400" dirty="0">
                <a:latin typeface="Arial" charset="0"/>
              </a:rPr>
              <a:t>(C) an analysis of the potential long-term consequences</a:t>
            </a:r>
          </a:p>
          <a:p>
            <a:r>
              <a:rPr lang="en-US" sz="1400" dirty="0">
                <a:latin typeface="Arial" charset="0"/>
              </a:rPr>
              <a:t>of various water use scenarios on groundwater levels and</a:t>
            </a:r>
          </a:p>
          <a:p>
            <a:r>
              <a:rPr lang="en-US" sz="1400" dirty="0">
                <a:latin typeface="Arial" charset="0"/>
              </a:rPr>
              <a:t>Verde River flows.</a:t>
            </a:r>
          </a:p>
          <a:p>
            <a:endParaRPr lang="en-US" dirty="0">
              <a:latin typeface="Arial" charset="0"/>
            </a:endParaRP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F0D8871-5705-42FD-86B3-19B8027B9288}" type="slidenum">
              <a:rPr lang="en-US" smtClean="0"/>
              <a:pPr>
                <a:defRPr/>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pPr>
              <a:defRPr/>
            </a:pPr>
            <a:fld id="{FF0D8871-5705-42FD-86B3-19B8027B9288}" type="slidenum">
              <a:rPr lang="en-US" smtClean="0"/>
              <a:pPr>
                <a:defRPr/>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F0D8871-5705-42FD-86B3-19B8027B9288}" type="slidenum">
              <a:rPr lang="en-US" smtClean="0"/>
              <a:pPr>
                <a:defRPr/>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pPr>
              <a:lnSpc>
                <a:spcPct val="50000"/>
              </a:lnSpc>
              <a:spcBef>
                <a:spcPct val="40000"/>
              </a:spcBef>
              <a:buClr>
                <a:srgbClr val="FF9933"/>
              </a:buClr>
              <a:buSzPct val="60000"/>
              <a:buFont typeface="Wingdings" pitchFamily="2" charset="2"/>
              <a:buNone/>
            </a:pPr>
            <a:r>
              <a:rPr lang="en-US" smtClean="0"/>
              <a:t>The Nature Conservancy protects Earth's most important natural places — for you and future generations — through great science and smart partnerships.</a:t>
            </a:r>
          </a:p>
        </p:txBody>
      </p:sp>
      <p:sp>
        <p:nvSpPr>
          <p:cNvPr id="29700" name="Slide Number Placeholder 3"/>
          <p:cNvSpPr>
            <a:spLocks noGrp="1"/>
          </p:cNvSpPr>
          <p:nvPr>
            <p:ph type="sldNum" sz="quarter" idx="5"/>
          </p:nvPr>
        </p:nvSpPr>
        <p:spPr>
          <a:noFill/>
        </p:spPr>
        <p:txBody>
          <a:bodyPr/>
          <a:lstStyle/>
          <a:p>
            <a:fld id="{200E0E3A-5BAB-47E9-BA8A-0A84AF27B694}" type="slidenum">
              <a:rPr lang="en-US" smtClean="0"/>
              <a:pPr/>
              <a:t>12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736B983C-1919-42B1-BC75-BA0D07F0A458}" type="slidenum">
              <a:rPr lang="en-US" smtClean="0"/>
              <a:pPr/>
              <a:t>13</a:t>
            </a:fld>
            <a:endParaRPr lang="en-US" smtClean="0"/>
          </a:p>
        </p:txBody>
      </p:sp>
      <p:sp>
        <p:nvSpPr>
          <p:cNvPr id="35843"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pPr marL="339608" indent="-339608">
              <a:spcBef>
                <a:spcPct val="20000"/>
              </a:spcBef>
              <a:defRPr/>
            </a:pPr>
            <a:r>
              <a:rPr lang="en-US" dirty="0" smtClean="0"/>
              <a:t>by developing the scientific basis for sound decision-making relative to biological diversity and ecosystem services</a:t>
            </a:r>
            <a:r>
              <a:rPr lang="en-US" sz="1000" dirty="0" smtClean="0"/>
              <a:t> </a:t>
            </a:r>
          </a:p>
          <a:p>
            <a:pPr marL="339608" indent="-339608">
              <a:spcBef>
                <a:spcPct val="20000"/>
              </a:spcBef>
              <a:defRPr/>
            </a:pPr>
            <a:r>
              <a:rPr lang="en-US" sz="1000" b="1" dirty="0" smtClean="0"/>
              <a:t>Sutainable Water Management</a:t>
            </a:r>
            <a:endParaRPr lang="en-US" sz="1000" dirty="0" smtClean="0"/>
          </a:p>
          <a:p>
            <a:pPr>
              <a:lnSpc>
                <a:spcPct val="110000"/>
              </a:lnSpc>
              <a:defRPr/>
            </a:pPr>
            <a:r>
              <a:rPr lang="en-US" sz="1000" b="1" dirty="0" smtClean="0"/>
              <a:t>Consider water needs of non-human water users</a:t>
            </a:r>
          </a:p>
          <a:p>
            <a:pPr>
              <a:lnSpc>
                <a:spcPct val="110000"/>
              </a:lnSpc>
              <a:defRPr/>
            </a:pPr>
            <a:r>
              <a:rPr lang="en-US" sz="1000" b="1" dirty="0" smtClean="0"/>
              <a:t>Consider consequences of probable future growth scenarios </a:t>
            </a:r>
          </a:p>
          <a:p>
            <a:pPr>
              <a:lnSpc>
                <a:spcPct val="110000"/>
              </a:lnSpc>
              <a:defRPr/>
            </a:pPr>
            <a:r>
              <a:rPr lang="en-US" sz="1000" b="1" dirty="0" smtClean="0"/>
              <a:t>Make wise choices to maintain quality of life and economic vitality</a:t>
            </a:r>
          </a:p>
          <a:p>
            <a:pPr marL="339608" indent="-339608">
              <a:spcBef>
                <a:spcPct val="20000"/>
              </a:spcBef>
              <a:defRPr/>
            </a:pPr>
            <a:endParaRPr lang="en-US" sz="10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AD72554-2882-43BB-A56D-FBDDBE174104}" type="datetimeFigureOut">
              <a:rPr lang="en-US" smtClean="0"/>
              <a:pPr/>
              <a:t>7/19/2012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1881902C-E357-4FE5-86F1-0EA56E1F745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AD72554-2882-43BB-A56D-FBDDBE174104}" type="datetimeFigureOut">
              <a:rPr lang="en-US" smtClean="0"/>
              <a:pPr/>
              <a:t>7/19/2012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1902C-E357-4FE5-86F1-0EA56E1F745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AD72554-2882-43BB-A56D-FBDDBE174104}" type="datetimeFigureOut">
              <a:rPr lang="en-US" smtClean="0"/>
              <a:pPr/>
              <a:t>7/19/2012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1902C-E357-4FE5-86F1-0EA56E1F745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95F444CB-24EE-4AC6-93EF-52C87E1FC7E7}"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010888E-D730-4FCE-A86F-DE68446EF943}"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AD72554-2882-43BB-A56D-FBDDBE174104}" type="datetimeFigureOut">
              <a:rPr lang="en-US" smtClean="0"/>
              <a:pPr/>
              <a:t>7/19/2012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1902C-E357-4FE5-86F1-0EA56E1F745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AD72554-2882-43BB-A56D-FBDDBE174104}" type="datetimeFigureOut">
              <a:rPr lang="en-US" smtClean="0"/>
              <a:pPr/>
              <a:t>7/19/2012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1902C-E357-4FE5-86F1-0EA56E1F745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AD72554-2882-43BB-A56D-FBDDBE174104}" type="datetimeFigureOut">
              <a:rPr lang="en-US" smtClean="0"/>
              <a:pPr/>
              <a:t>7/19/2012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1902C-E357-4FE5-86F1-0EA56E1F745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AD72554-2882-43BB-A56D-FBDDBE174104}" type="datetimeFigureOut">
              <a:rPr lang="en-US" smtClean="0"/>
              <a:pPr/>
              <a:t>7/19/2012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1902C-E357-4FE5-86F1-0EA56E1F745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AD72554-2882-43BB-A56D-FBDDBE174104}" type="datetimeFigureOut">
              <a:rPr lang="en-US" smtClean="0"/>
              <a:pPr/>
              <a:t>7/19/2012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81902C-E357-4FE5-86F1-0EA56E1F745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D72554-2882-43BB-A56D-FBDDBE174104}" type="datetimeFigureOut">
              <a:rPr lang="en-US" smtClean="0"/>
              <a:pPr/>
              <a:t>7/19/2012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81902C-E357-4FE5-86F1-0EA56E1F745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AD72554-2882-43BB-A56D-FBDDBE174104}" type="datetimeFigureOut">
              <a:rPr lang="en-US" smtClean="0"/>
              <a:pPr/>
              <a:t>7/19/2012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1902C-E357-4FE5-86F1-0EA56E1F745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AD72554-2882-43BB-A56D-FBDDBE174104}" type="datetimeFigureOut">
              <a:rPr lang="en-US" smtClean="0"/>
              <a:pPr/>
              <a:t>7/19/2012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1881902C-E357-4FE5-86F1-0EA56E1F745D}"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AD72554-2882-43BB-A56D-FBDDBE174104}" type="datetimeFigureOut">
              <a:rPr lang="en-US" smtClean="0"/>
              <a:pPr/>
              <a:t>7/19/2012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881902C-E357-4FE5-86F1-0EA56E1F745D}"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7" r:id="rId12"/>
    <p:sldLayoutId id="2147483699"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20.emf"/><Relationship Id="rId5" Type="http://schemas.openxmlformats.org/officeDocument/2006/relationships/oleObject" Target="../embeddings/Microsoft_Excel_97-2003_Worksheet3.xls"/><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1.png"/><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3.emf"/><Relationship Id="rId5" Type="http://schemas.openxmlformats.org/officeDocument/2006/relationships/oleObject" Target="../embeddings/Microsoft_Excel_97-2003_Worksheet4.xls"/><Relationship Id="rId4" Type="http://schemas.openxmlformats.org/officeDocument/2006/relationships/oleObject" Target="../embeddings/oleObject5.bin"/></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6.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2.e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Microsoft_Excel_97-2003_Worksheet5.xls"/><Relationship Id="rId5" Type="http://schemas.openxmlformats.org/officeDocument/2006/relationships/oleObject" Target="../embeddings/oleObject6.bin"/><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27.xml"/><Relationship Id="rId7"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54.w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image" Target="../media/image59.wmf"/><Relationship Id="rId4" Type="http://schemas.openxmlformats.org/officeDocument/2006/relationships/oleObject" Target="../embeddings/oleObject8.bin"/></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2.emf"/><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mailto:jhaney@tnc.org"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6176" y="1524000"/>
            <a:ext cx="7851648" cy="914400"/>
          </a:xfrm>
        </p:spPr>
        <p:txBody>
          <a:bodyPr/>
          <a:lstStyle/>
          <a:p>
            <a:r>
              <a:rPr lang="en-US" dirty="0" smtClean="0"/>
              <a:t>Rivers and People</a:t>
            </a:r>
            <a:endParaRPr lang="en-US" dirty="0"/>
          </a:p>
        </p:txBody>
      </p:sp>
      <p:sp>
        <p:nvSpPr>
          <p:cNvPr id="3" name="Subtitle 2"/>
          <p:cNvSpPr>
            <a:spLocks noGrp="1"/>
          </p:cNvSpPr>
          <p:nvPr>
            <p:ph type="subTitle" idx="1"/>
          </p:nvPr>
        </p:nvSpPr>
        <p:spPr>
          <a:xfrm>
            <a:off x="644652" y="2590800"/>
            <a:ext cx="7854696" cy="1752600"/>
          </a:xfrm>
        </p:spPr>
        <p:txBody>
          <a:bodyPr/>
          <a:lstStyle/>
          <a:p>
            <a:r>
              <a:rPr lang="en-US" dirty="0" smtClean="0"/>
              <a:t>Maintaining nature’s benefits</a:t>
            </a:r>
          </a:p>
          <a:p>
            <a:r>
              <a:rPr lang="en-US" b="1" i="1" dirty="0" smtClean="0"/>
              <a:t> </a:t>
            </a:r>
            <a:r>
              <a:rPr lang="en-US" b="1" i="1" dirty="0"/>
              <a:t>Environmental Flow </a:t>
            </a:r>
            <a:r>
              <a:rPr lang="en-US" b="1" i="1" dirty="0" smtClean="0"/>
              <a:t>Science, </a:t>
            </a:r>
            <a:r>
              <a:rPr lang="en-US" b="1" i="1" dirty="0"/>
              <a:t>Opportunities and Barriers</a:t>
            </a:r>
            <a:endParaRPr lang="en-US" dirty="0"/>
          </a:p>
        </p:txBody>
      </p:sp>
      <p:pic>
        <p:nvPicPr>
          <p:cNvPr id="6" name="Picture 8" descr="LogoTNCPrimary_2C_Blk349.jpg"/>
          <p:cNvPicPr>
            <a:picLocks noChangeAspect="1"/>
          </p:cNvPicPr>
          <p:nvPr/>
        </p:nvPicPr>
        <p:blipFill>
          <a:blip r:embed="rId2" cstate="print"/>
          <a:srcRect/>
          <a:stretch>
            <a:fillRect/>
          </a:stretch>
        </p:blipFill>
        <p:spPr bwMode="auto">
          <a:xfrm>
            <a:off x="174166" y="108856"/>
            <a:ext cx="2133600" cy="1066800"/>
          </a:xfrm>
          <a:prstGeom prst="rect">
            <a:avLst/>
          </a:prstGeom>
          <a:noFill/>
          <a:ln w="9525">
            <a:noFill/>
            <a:miter lim="800000"/>
            <a:headEnd/>
            <a:tailEnd/>
          </a:ln>
        </p:spPr>
      </p:pic>
      <p:pic>
        <p:nvPicPr>
          <p:cNvPr id="7" name="Picture 4" descr="HPIM2114.JPG"/>
          <p:cNvPicPr>
            <a:picLocks noChangeAspect="1"/>
          </p:cNvPicPr>
          <p:nvPr/>
        </p:nvPicPr>
        <p:blipFill>
          <a:blip r:embed="rId3" cstate="print"/>
          <a:srcRect/>
          <a:stretch>
            <a:fillRect/>
          </a:stretch>
        </p:blipFill>
        <p:spPr bwMode="auto">
          <a:xfrm>
            <a:off x="0" y="4136574"/>
            <a:ext cx="9144000" cy="2209800"/>
          </a:xfrm>
          <a:prstGeom prst="rect">
            <a:avLst/>
          </a:prstGeom>
          <a:noFill/>
          <a:ln w="9525">
            <a:noFill/>
            <a:miter lim="800000"/>
            <a:headEnd/>
            <a:tailEnd/>
          </a:ln>
        </p:spPr>
      </p:pic>
      <p:sp>
        <p:nvSpPr>
          <p:cNvPr id="4" name="TextBox 3"/>
          <p:cNvSpPr txBox="1"/>
          <p:nvPr/>
        </p:nvSpPr>
        <p:spPr>
          <a:xfrm>
            <a:off x="691008" y="6421554"/>
            <a:ext cx="3998659" cy="400110"/>
          </a:xfrm>
          <a:prstGeom prst="rect">
            <a:avLst/>
          </a:prstGeom>
          <a:noFill/>
        </p:spPr>
        <p:txBody>
          <a:bodyPr wrap="none" rtlCol="0">
            <a:spAutoFit/>
          </a:bodyPr>
          <a:lstStyle/>
          <a:p>
            <a:r>
              <a:rPr lang="en-US" sz="2000" dirty="0" err="1" smtClean="0"/>
              <a:t>Jeanmarie</a:t>
            </a:r>
            <a:r>
              <a:rPr lang="en-US" sz="2000" dirty="0" smtClean="0"/>
              <a:t> Haney   jhaney@tnc.org</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p:cNvSpPr/>
          <p:nvPr/>
        </p:nvSpPr>
        <p:spPr>
          <a:xfrm>
            <a:off x="457200" y="4846638"/>
            <a:ext cx="674688" cy="157162"/>
          </a:xfrm>
          <a:custGeom>
            <a:avLst/>
            <a:gdLst>
              <a:gd name="connsiteX0" fmla="*/ 0 w 675409"/>
              <a:gd name="connsiteY0" fmla="*/ 157596 h 157596"/>
              <a:gd name="connsiteX1" fmla="*/ 280554 w 675409"/>
              <a:gd name="connsiteY1" fmla="*/ 1732 h 157596"/>
              <a:gd name="connsiteX2" fmla="*/ 477982 w 675409"/>
              <a:gd name="connsiteY2" fmla="*/ 147205 h 157596"/>
              <a:gd name="connsiteX3" fmla="*/ 675409 w 675409"/>
              <a:gd name="connsiteY3" fmla="*/ 43296 h 157596"/>
            </a:gdLst>
            <a:ahLst/>
            <a:cxnLst>
              <a:cxn ang="0">
                <a:pos x="connsiteX0" y="connsiteY0"/>
              </a:cxn>
              <a:cxn ang="0">
                <a:pos x="connsiteX1" y="connsiteY1"/>
              </a:cxn>
              <a:cxn ang="0">
                <a:pos x="connsiteX2" y="connsiteY2"/>
              </a:cxn>
              <a:cxn ang="0">
                <a:pos x="connsiteX3" y="connsiteY3"/>
              </a:cxn>
            </a:cxnLst>
            <a:rect l="l" t="t" r="r" b="b"/>
            <a:pathLst>
              <a:path w="675409" h="157596">
                <a:moveTo>
                  <a:pt x="0" y="157596"/>
                </a:moveTo>
                <a:cubicBezTo>
                  <a:pt x="100445" y="80530"/>
                  <a:pt x="200890" y="3464"/>
                  <a:pt x="280554" y="1732"/>
                </a:cubicBezTo>
                <a:cubicBezTo>
                  <a:pt x="360218" y="0"/>
                  <a:pt x="412173" y="140278"/>
                  <a:pt x="477982" y="147205"/>
                </a:cubicBezTo>
                <a:cubicBezTo>
                  <a:pt x="543791" y="154132"/>
                  <a:pt x="609600" y="98714"/>
                  <a:pt x="675409" y="43296"/>
                </a:cubicBez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5" name="TextBox 24"/>
          <p:cNvSpPr txBox="1"/>
          <p:nvPr/>
        </p:nvSpPr>
        <p:spPr>
          <a:xfrm>
            <a:off x="1143000" y="4724400"/>
            <a:ext cx="1676400" cy="400050"/>
          </a:xfrm>
          <a:prstGeom prst="rect">
            <a:avLst/>
          </a:prstGeom>
          <a:noFill/>
        </p:spPr>
        <p:txBody>
          <a:bodyPr wrap="none">
            <a:spAutoFit/>
          </a:bodyPr>
          <a:lstStyle/>
          <a:p>
            <a:pPr>
              <a:defRPr/>
            </a:pPr>
            <a:r>
              <a:rPr lang="en-US" sz="2000" dirty="0">
                <a:latin typeface="+mn-lt"/>
              </a:rPr>
              <a:t>Flowing Rivers</a:t>
            </a:r>
          </a:p>
        </p:txBody>
      </p:sp>
      <p:sp>
        <p:nvSpPr>
          <p:cNvPr id="26" name="Freeform 25"/>
          <p:cNvSpPr/>
          <p:nvPr/>
        </p:nvSpPr>
        <p:spPr>
          <a:xfrm>
            <a:off x="457200" y="5329238"/>
            <a:ext cx="674688" cy="157162"/>
          </a:xfrm>
          <a:custGeom>
            <a:avLst/>
            <a:gdLst>
              <a:gd name="connsiteX0" fmla="*/ 0 w 675409"/>
              <a:gd name="connsiteY0" fmla="*/ 157596 h 157596"/>
              <a:gd name="connsiteX1" fmla="*/ 280554 w 675409"/>
              <a:gd name="connsiteY1" fmla="*/ 1732 h 157596"/>
              <a:gd name="connsiteX2" fmla="*/ 477982 w 675409"/>
              <a:gd name="connsiteY2" fmla="*/ 147205 h 157596"/>
              <a:gd name="connsiteX3" fmla="*/ 675409 w 675409"/>
              <a:gd name="connsiteY3" fmla="*/ 43296 h 157596"/>
            </a:gdLst>
            <a:ahLst/>
            <a:cxnLst>
              <a:cxn ang="0">
                <a:pos x="connsiteX0" y="connsiteY0"/>
              </a:cxn>
              <a:cxn ang="0">
                <a:pos x="connsiteX1" y="connsiteY1"/>
              </a:cxn>
              <a:cxn ang="0">
                <a:pos x="connsiteX2" y="connsiteY2"/>
              </a:cxn>
              <a:cxn ang="0">
                <a:pos x="connsiteX3" y="connsiteY3"/>
              </a:cxn>
            </a:cxnLst>
            <a:rect l="l" t="t" r="r" b="b"/>
            <a:pathLst>
              <a:path w="675409" h="157596">
                <a:moveTo>
                  <a:pt x="0" y="157596"/>
                </a:moveTo>
                <a:cubicBezTo>
                  <a:pt x="100445" y="80530"/>
                  <a:pt x="200890" y="3464"/>
                  <a:pt x="280554" y="1732"/>
                </a:cubicBezTo>
                <a:cubicBezTo>
                  <a:pt x="360218" y="0"/>
                  <a:pt x="412173" y="140278"/>
                  <a:pt x="477982" y="147205"/>
                </a:cubicBezTo>
                <a:cubicBezTo>
                  <a:pt x="543791" y="154132"/>
                  <a:pt x="609600" y="98714"/>
                  <a:pt x="675409" y="43296"/>
                </a:cubicBezTo>
              </a:path>
            </a:pathLst>
          </a:custGeom>
          <a:ln w="38100">
            <a:solidFill>
              <a:srgbClr val="E64C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 name="TextBox 26"/>
          <p:cNvSpPr txBox="1"/>
          <p:nvPr/>
        </p:nvSpPr>
        <p:spPr>
          <a:xfrm>
            <a:off x="1143000" y="5207000"/>
            <a:ext cx="1295400" cy="400050"/>
          </a:xfrm>
          <a:prstGeom prst="rect">
            <a:avLst/>
          </a:prstGeom>
          <a:noFill/>
        </p:spPr>
        <p:txBody>
          <a:bodyPr wrap="none">
            <a:spAutoFit/>
          </a:bodyPr>
          <a:lstStyle/>
          <a:p>
            <a:pPr>
              <a:defRPr/>
            </a:pPr>
            <a:r>
              <a:rPr lang="en-US" sz="2000" dirty="0">
                <a:latin typeface="+mn-lt"/>
              </a:rPr>
              <a:t>Lost Rivers</a:t>
            </a:r>
          </a:p>
        </p:txBody>
      </p:sp>
      <p:sp>
        <p:nvSpPr>
          <p:cNvPr id="30" name="Rectangle 29"/>
          <p:cNvSpPr/>
          <p:nvPr/>
        </p:nvSpPr>
        <p:spPr>
          <a:xfrm>
            <a:off x="457200" y="5748338"/>
            <a:ext cx="676275" cy="3048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TextBox 30"/>
          <p:cNvSpPr txBox="1"/>
          <p:nvPr/>
        </p:nvSpPr>
        <p:spPr>
          <a:xfrm>
            <a:off x="1143000" y="5700713"/>
            <a:ext cx="1974850" cy="400050"/>
          </a:xfrm>
          <a:prstGeom prst="rect">
            <a:avLst/>
          </a:prstGeom>
          <a:noFill/>
        </p:spPr>
        <p:txBody>
          <a:bodyPr wrap="none">
            <a:spAutoFit/>
          </a:bodyPr>
          <a:lstStyle/>
          <a:p>
            <a:pPr>
              <a:defRPr/>
            </a:pPr>
            <a:r>
              <a:rPr lang="en-US" sz="2000" dirty="0">
                <a:latin typeface="+mn-lt"/>
              </a:rPr>
              <a:t>Human Footprint</a:t>
            </a:r>
          </a:p>
        </p:txBody>
      </p:sp>
      <p:sp>
        <p:nvSpPr>
          <p:cNvPr id="43" name="Rectangle 2"/>
          <p:cNvSpPr txBox="1">
            <a:spLocks noChangeArrowheads="1"/>
          </p:cNvSpPr>
          <p:nvPr/>
        </p:nvSpPr>
        <p:spPr>
          <a:xfrm>
            <a:off x="228600" y="1984248"/>
            <a:ext cx="4495800" cy="762000"/>
          </a:xfrm>
          <a:prstGeom prst="rect">
            <a:avLst/>
          </a:prstGeom>
        </p:spPr>
        <p:txBody>
          <a:bodyPr/>
          <a:lstStyle/>
          <a:p>
            <a:pPr fontAlgn="auto">
              <a:spcBef>
                <a:spcPts val="0"/>
              </a:spcBef>
              <a:spcAft>
                <a:spcPts val="0"/>
              </a:spcAft>
              <a:defRPr/>
            </a:pPr>
            <a:r>
              <a:rPr lang="en-US" sz="4000" kern="0" dirty="0">
                <a:latin typeface="Georgia" pitchFamily="18" charset="0"/>
                <a:ea typeface="+mj-ea"/>
                <a:cs typeface="+mj-cs"/>
              </a:rPr>
              <a:t>Present</a:t>
            </a:r>
          </a:p>
        </p:txBody>
      </p:sp>
      <p:pic>
        <p:nvPicPr>
          <p:cNvPr id="38922" name="Picture 2" descr="K:\working\Marcos\2011 Oct Project Wet\AZ_Rivers_present.png"/>
          <p:cNvPicPr>
            <a:picLocks noChangeAspect="1" noChangeArrowheads="1"/>
          </p:cNvPicPr>
          <p:nvPr/>
        </p:nvPicPr>
        <p:blipFill>
          <a:blip r:embed="rId3" cstate="print"/>
          <a:srcRect l="18030" r="17577"/>
          <a:stretch>
            <a:fillRect/>
          </a:stretch>
        </p:blipFill>
        <p:spPr bwMode="auto">
          <a:xfrm>
            <a:off x="4343400" y="1371600"/>
            <a:ext cx="4572237" cy="5486400"/>
          </a:xfrm>
          <a:prstGeom prst="rect">
            <a:avLst/>
          </a:prstGeom>
          <a:noFill/>
          <a:ln w="9525">
            <a:noFill/>
            <a:miter lim="800000"/>
            <a:headEnd/>
            <a:tailEnd/>
          </a:ln>
        </p:spPr>
      </p:pic>
      <p:grpSp>
        <p:nvGrpSpPr>
          <p:cNvPr id="11" name="Group 26"/>
          <p:cNvGrpSpPr>
            <a:grpSpLocks/>
          </p:cNvGrpSpPr>
          <p:nvPr/>
        </p:nvGrpSpPr>
        <p:grpSpPr bwMode="auto">
          <a:xfrm>
            <a:off x="0" y="0"/>
            <a:ext cx="9144000" cy="1538288"/>
            <a:chOff x="0" y="0"/>
            <a:chExt cx="9144000" cy="1539013"/>
          </a:xfrm>
        </p:grpSpPr>
        <p:grpSp>
          <p:nvGrpSpPr>
            <p:cNvPr id="12" name="Group 25"/>
            <p:cNvGrpSpPr>
              <a:grpSpLocks/>
            </p:cNvGrpSpPr>
            <p:nvPr/>
          </p:nvGrpSpPr>
          <p:grpSpPr bwMode="auto">
            <a:xfrm>
              <a:off x="0" y="0"/>
              <a:ext cx="9144000" cy="1539013"/>
              <a:chOff x="0" y="0"/>
              <a:chExt cx="9144000" cy="1539013"/>
            </a:xfrm>
          </p:grpSpPr>
          <p:pic>
            <p:nvPicPr>
              <p:cNvPr id="14" name="Picture 8"/>
              <p:cNvPicPr>
                <a:picLocks noChangeAspect="1" noChangeArrowheads="1"/>
              </p:cNvPicPr>
              <p:nvPr/>
            </p:nvPicPr>
            <p:blipFill>
              <a:blip r:embed="rId4" cstate="print"/>
              <a:srcRect l="60956"/>
              <a:stretch>
                <a:fillRect/>
              </a:stretch>
            </p:blipFill>
            <p:spPr bwMode="auto">
              <a:xfrm>
                <a:off x="0" y="1"/>
                <a:ext cx="1295400" cy="1539012"/>
              </a:xfrm>
              <a:prstGeom prst="rect">
                <a:avLst/>
              </a:prstGeom>
              <a:noFill/>
              <a:ln w="9525">
                <a:noFill/>
                <a:miter lim="800000"/>
                <a:headEnd/>
                <a:tailEnd/>
              </a:ln>
            </p:spPr>
          </p:pic>
          <p:pic>
            <p:nvPicPr>
              <p:cNvPr id="15" name="Picture 8"/>
              <p:cNvPicPr>
                <a:picLocks noChangeAspect="1" noChangeArrowheads="1"/>
              </p:cNvPicPr>
              <p:nvPr/>
            </p:nvPicPr>
            <p:blipFill>
              <a:blip r:embed="rId4" cstate="print"/>
              <a:srcRect l="60956"/>
              <a:stretch>
                <a:fillRect/>
              </a:stretch>
            </p:blipFill>
            <p:spPr bwMode="auto">
              <a:xfrm>
                <a:off x="1295400" y="0"/>
                <a:ext cx="1295400" cy="1539012"/>
              </a:xfrm>
              <a:prstGeom prst="rect">
                <a:avLst/>
              </a:prstGeom>
              <a:noFill/>
              <a:ln w="9525">
                <a:noFill/>
                <a:miter lim="800000"/>
                <a:headEnd/>
                <a:tailEnd/>
              </a:ln>
            </p:spPr>
          </p:pic>
          <p:pic>
            <p:nvPicPr>
              <p:cNvPr id="16" name="Picture 8"/>
              <p:cNvPicPr>
                <a:picLocks noChangeAspect="1" noChangeArrowheads="1"/>
              </p:cNvPicPr>
              <p:nvPr/>
            </p:nvPicPr>
            <p:blipFill>
              <a:blip r:embed="rId4" cstate="print"/>
              <a:srcRect l="60956"/>
              <a:stretch>
                <a:fillRect/>
              </a:stretch>
            </p:blipFill>
            <p:spPr bwMode="auto">
              <a:xfrm>
                <a:off x="1981200" y="0"/>
                <a:ext cx="1295400" cy="1539012"/>
              </a:xfrm>
              <a:prstGeom prst="rect">
                <a:avLst/>
              </a:prstGeom>
              <a:noFill/>
              <a:ln w="9525">
                <a:noFill/>
                <a:miter lim="800000"/>
                <a:headEnd/>
                <a:tailEnd/>
              </a:ln>
            </p:spPr>
          </p:pic>
          <p:pic>
            <p:nvPicPr>
              <p:cNvPr id="17" name="Picture 8"/>
              <p:cNvPicPr>
                <a:picLocks noChangeAspect="1" noChangeArrowheads="1"/>
              </p:cNvPicPr>
              <p:nvPr/>
            </p:nvPicPr>
            <p:blipFill>
              <a:blip r:embed="rId4" cstate="print"/>
              <a:srcRect l="60956"/>
              <a:stretch>
                <a:fillRect/>
              </a:stretch>
            </p:blipFill>
            <p:spPr bwMode="auto">
              <a:xfrm>
                <a:off x="2667000" y="0"/>
                <a:ext cx="1295400" cy="1539012"/>
              </a:xfrm>
              <a:prstGeom prst="rect">
                <a:avLst/>
              </a:prstGeom>
              <a:noFill/>
              <a:ln w="9525">
                <a:noFill/>
                <a:miter lim="800000"/>
                <a:headEnd/>
                <a:tailEnd/>
              </a:ln>
            </p:spPr>
          </p:pic>
          <p:pic>
            <p:nvPicPr>
              <p:cNvPr id="18" name="Picture 8"/>
              <p:cNvPicPr>
                <a:picLocks noChangeAspect="1" noChangeArrowheads="1"/>
              </p:cNvPicPr>
              <p:nvPr/>
            </p:nvPicPr>
            <p:blipFill>
              <a:blip r:embed="rId4" cstate="print"/>
              <a:srcRect l="60956"/>
              <a:stretch>
                <a:fillRect/>
              </a:stretch>
            </p:blipFill>
            <p:spPr bwMode="auto">
              <a:xfrm>
                <a:off x="3962400" y="0"/>
                <a:ext cx="1295400" cy="1539012"/>
              </a:xfrm>
              <a:prstGeom prst="rect">
                <a:avLst/>
              </a:prstGeom>
              <a:noFill/>
              <a:ln w="9525">
                <a:noFill/>
                <a:miter lim="800000"/>
                <a:headEnd/>
                <a:tailEnd/>
              </a:ln>
            </p:spPr>
          </p:pic>
          <p:pic>
            <p:nvPicPr>
              <p:cNvPr id="19" name="Picture 8"/>
              <p:cNvPicPr>
                <a:picLocks noChangeAspect="1" noChangeArrowheads="1"/>
              </p:cNvPicPr>
              <p:nvPr/>
            </p:nvPicPr>
            <p:blipFill>
              <a:blip r:embed="rId4" cstate="print"/>
              <a:srcRect l="60956"/>
              <a:stretch>
                <a:fillRect/>
              </a:stretch>
            </p:blipFill>
            <p:spPr bwMode="auto">
              <a:xfrm>
                <a:off x="5257800" y="0"/>
                <a:ext cx="1295400" cy="1539012"/>
              </a:xfrm>
              <a:prstGeom prst="rect">
                <a:avLst/>
              </a:prstGeom>
              <a:noFill/>
              <a:ln w="9525">
                <a:noFill/>
                <a:miter lim="800000"/>
                <a:headEnd/>
                <a:tailEnd/>
              </a:ln>
            </p:spPr>
          </p:pic>
          <p:pic>
            <p:nvPicPr>
              <p:cNvPr id="20" name="Picture 8"/>
              <p:cNvPicPr>
                <a:picLocks noChangeAspect="1" noChangeArrowheads="1"/>
              </p:cNvPicPr>
              <p:nvPr/>
            </p:nvPicPr>
            <p:blipFill>
              <a:blip r:embed="rId4" cstate="print"/>
              <a:srcRect l="60956"/>
              <a:stretch>
                <a:fillRect/>
              </a:stretch>
            </p:blipFill>
            <p:spPr bwMode="auto">
              <a:xfrm>
                <a:off x="6553200" y="0"/>
                <a:ext cx="1295400" cy="1539012"/>
              </a:xfrm>
              <a:prstGeom prst="rect">
                <a:avLst/>
              </a:prstGeom>
              <a:noFill/>
              <a:ln w="9525">
                <a:noFill/>
                <a:miter lim="800000"/>
                <a:headEnd/>
                <a:tailEnd/>
              </a:ln>
            </p:spPr>
          </p:pic>
          <p:pic>
            <p:nvPicPr>
              <p:cNvPr id="21" name="Picture 8"/>
              <p:cNvPicPr>
                <a:picLocks noChangeAspect="1" noChangeArrowheads="1"/>
              </p:cNvPicPr>
              <p:nvPr/>
            </p:nvPicPr>
            <p:blipFill>
              <a:blip r:embed="rId4" cstate="print"/>
              <a:srcRect l="60956"/>
              <a:stretch>
                <a:fillRect/>
              </a:stretch>
            </p:blipFill>
            <p:spPr bwMode="auto">
              <a:xfrm>
                <a:off x="7848600" y="0"/>
                <a:ext cx="1295400" cy="1539012"/>
              </a:xfrm>
              <a:prstGeom prst="rect">
                <a:avLst/>
              </a:prstGeom>
              <a:noFill/>
              <a:ln w="9525">
                <a:noFill/>
                <a:miter lim="800000"/>
                <a:headEnd/>
                <a:tailEnd/>
              </a:ln>
            </p:spPr>
          </p:pic>
        </p:grpSp>
        <p:sp>
          <p:nvSpPr>
            <p:cNvPr id="13" name="Rectangle 12"/>
            <p:cNvSpPr/>
            <p:nvPr/>
          </p:nvSpPr>
          <p:spPr>
            <a:xfrm>
              <a:off x="1295400" y="0"/>
              <a:ext cx="7848600" cy="1448482"/>
            </a:xfrm>
            <a:prstGeom prst="rect">
              <a:avLst/>
            </a:prstGeom>
            <a:solidFill>
              <a:srgbClr val="173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2" name="Rectangle 2"/>
          <p:cNvSpPr txBox="1">
            <a:spLocks noChangeArrowheads="1"/>
          </p:cNvSpPr>
          <p:nvPr/>
        </p:nvSpPr>
        <p:spPr>
          <a:xfrm>
            <a:off x="1600200" y="381000"/>
            <a:ext cx="7239000" cy="762000"/>
          </a:xfrm>
          <a:prstGeom prst="rect">
            <a:avLst/>
          </a:prstGeom>
        </p:spPr>
        <p:txBody>
          <a:bodyPr/>
          <a:lstStyle/>
          <a:p>
            <a:pPr fontAlgn="auto">
              <a:spcBef>
                <a:spcPts val="0"/>
              </a:spcBef>
              <a:spcAft>
                <a:spcPts val="0"/>
              </a:spcAft>
              <a:defRPr/>
            </a:pPr>
            <a:r>
              <a:rPr lang="en-US" sz="3600" kern="0" dirty="0" smtClean="0">
                <a:solidFill>
                  <a:schemeClr val="bg1"/>
                </a:solidFill>
                <a:latin typeface="Georgia" pitchFamily="18" charset="0"/>
                <a:ea typeface="+mj-ea"/>
                <a:cs typeface="+mj-cs"/>
              </a:rPr>
              <a:t>Choices for Our Changing Rivers</a:t>
            </a:r>
            <a:endParaRPr lang="en-US" sz="3600" kern="0" dirty="0">
              <a:solidFill>
                <a:schemeClr val="bg1"/>
              </a:solidFill>
              <a:latin typeface="Georgia" pitchFamily="18" charset="0"/>
              <a:ea typeface="+mj-ea"/>
              <a:cs typeface="+mj-cs"/>
            </a:endParaRPr>
          </a:p>
        </p:txBody>
      </p:sp>
    </p:spTree>
    <p:extLst>
      <p:ext uri="{BB962C8B-B14F-4D97-AF65-F5344CB8AC3E}">
        <p14:creationId xmlns:p14="http://schemas.microsoft.com/office/powerpoint/2010/main" val="34845562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9" name="Group 44"/>
          <p:cNvGrpSpPr>
            <a:grpSpLocks/>
          </p:cNvGrpSpPr>
          <p:nvPr/>
        </p:nvGrpSpPr>
        <p:grpSpPr bwMode="auto">
          <a:xfrm>
            <a:off x="457200" y="4252913"/>
            <a:ext cx="2759075" cy="1847850"/>
            <a:chOff x="533400" y="4800600"/>
            <a:chExt cx="2759445" cy="1847910"/>
          </a:xfrm>
        </p:grpSpPr>
        <p:sp>
          <p:nvSpPr>
            <p:cNvPr id="24" name="Freeform 23"/>
            <p:cNvSpPr/>
            <p:nvPr/>
          </p:nvSpPr>
          <p:spPr>
            <a:xfrm>
              <a:off x="533400" y="4921254"/>
              <a:ext cx="674778" cy="158755"/>
            </a:xfrm>
            <a:custGeom>
              <a:avLst/>
              <a:gdLst>
                <a:gd name="connsiteX0" fmla="*/ 0 w 675409"/>
                <a:gd name="connsiteY0" fmla="*/ 157596 h 157596"/>
                <a:gd name="connsiteX1" fmla="*/ 280554 w 675409"/>
                <a:gd name="connsiteY1" fmla="*/ 1732 h 157596"/>
                <a:gd name="connsiteX2" fmla="*/ 477982 w 675409"/>
                <a:gd name="connsiteY2" fmla="*/ 147205 h 157596"/>
                <a:gd name="connsiteX3" fmla="*/ 675409 w 675409"/>
                <a:gd name="connsiteY3" fmla="*/ 43296 h 157596"/>
              </a:gdLst>
              <a:ahLst/>
              <a:cxnLst>
                <a:cxn ang="0">
                  <a:pos x="connsiteX0" y="connsiteY0"/>
                </a:cxn>
                <a:cxn ang="0">
                  <a:pos x="connsiteX1" y="connsiteY1"/>
                </a:cxn>
                <a:cxn ang="0">
                  <a:pos x="connsiteX2" y="connsiteY2"/>
                </a:cxn>
                <a:cxn ang="0">
                  <a:pos x="connsiteX3" y="connsiteY3"/>
                </a:cxn>
              </a:cxnLst>
              <a:rect l="l" t="t" r="r" b="b"/>
              <a:pathLst>
                <a:path w="675409" h="157596">
                  <a:moveTo>
                    <a:pt x="0" y="157596"/>
                  </a:moveTo>
                  <a:cubicBezTo>
                    <a:pt x="100445" y="80530"/>
                    <a:pt x="200890" y="3464"/>
                    <a:pt x="280554" y="1732"/>
                  </a:cubicBezTo>
                  <a:cubicBezTo>
                    <a:pt x="360218" y="0"/>
                    <a:pt x="412173" y="140278"/>
                    <a:pt x="477982" y="147205"/>
                  </a:cubicBezTo>
                  <a:cubicBezTo>
                    <a:pt x="543791" y="154132"/>
                    <a:pt x="609600" y="98714"/>
                    <a:pt x="675409" y="43296"/>
                  </a:cubicBez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5" name="TextBox 24"/>
            <p:cNvSpPr txBox="1"/>
            <p:nvPr/>
          </p:nvSpPr>
          <p:spPr>
            <a:xfrm>
              <a:off x="1219292" y="4800600"/>
              <a:ext cx="1676625" cy="400063"/>
            </a:xfrm>
            <a:prstGeom prst="rect">
              <a:avLst/>
            </a:prstGeom>
            <a:noFill/>
          </p:spPr>
          <p:txBody>
            <a:bodyPr wrap="none">
              <a:spAutoFit/>
            </a:bodyPr>
            <a:lstStyle/>
            <a:p>
              <a:pPr>
                <a:defRPr/>
              </a:pPr>
              <a:r>
                <a:rPr lang="en-US" sz="2000" dirty="0">
                  <a:latin typeface="+mn-lt"/>
                </a:rPr>
                <a:t>Flowing Rivers</a:t>
              </a:r>
            </a:p>
          </p:txBody>
        </p:sp>
        <p:sp>
          <p:nvSpPr>
            <p:cNvPr id="26" name="Freeform 25"/>
            <p:cNvSpPr/>
            <p:nvPr/>
          </p:nvSpPr>
          <p:spPr>
            <a:xfrm>
              <a:off x="533400" y="5403870"/>
              <a:ext cx="674778" cy="158755"/>
            </a:xfrm>
            <a:custGeom>
              <a:avLst/>
              <a:gdLst>
                <a:gd name="connsiteX0" fmla="*/ 0 w 675409"/>
                <a:gd name="connsiteY0" fmla="*/ 157596 h 157596"/>
                <a:gd name="connsiteX1" fmla="*/ 280554 w 675409"/>
                <a:gd name="connsiteY1" fmla="*/ 1732 h 157596"/>
                <a:gd name="connsiteX2" fmla="*/ 477982 w 675409"/>
                <a:gd name="connsiteY2" fmla="*/ 147205 h 157596"/>
                <a:gd name="connsiteX3" fmla="*/ 675409 w 675409"/>
                <a:gd name="connsiteY3" fmla="*/ 43296 h 157596"/>
              </a:gdLst>
              <a:ahLst/>
              <a:cxnLst>
                <a:cxn ang="0">
                  <a:pos x="connsiteX0" y="connsiteY0"/>
                </a:cxn>
                <a:cxn ang="0">
                  <a:pos x="connsiteX1" y="connsiteY1"/>
                </a:cxn>
                <a:cxn ang="0">
                  <a:pos x="connsiteX2" y="connsiteY2"/>
                </a:cxn>
                <a:cxn ang="0">
                  <a:pos x="connsiteX3" y="connsiteY3"/>
                </a:cxn>
              </a:cxnLst>
              <a:rect l="l" t="t" r="r" b="b"/>
              <a:pathLst>
                <a:path w="675409" h="157596">
                  <a:moveTo>
                    <a:pt x="0" y="157596"/>
                  </a:moveTo>
                  <a:cubicBezTo>
                    <a:pt x="100445" y="80530"/>
                    <a:pt x="200890" y="3464"/>
                    <a:pt x="280554" y="1732"/>
                  </a:cubicBezTo>
                  <a:cubicBezTo>
                    <a:pt x="360218" y="0"/>
                    <a:pt x="412173" y="140278"/>
                    <a:pt x="477982" y="147205"/>
                  </a:cubicBezTo>
                  <a:cubicBezTo>
                    <a:pt x="543791" y="154132"/>
                    <a:pt x="609600" y="98714"/>
                    <a:pt x="675409" y="43296"/>
                  </a:cubicBezTo>
                </a:path>
              </a:pathLst>
            </a:custGeom>
            <a:ln w="38100">
              <a:solidFill>
                <a:srgbClr val="E64C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 name="TextBox 26"/>
            <p:cNvSpPr txBox="1"/>
            <p:nvPr/>
          </p:nvSpPr>
          <p:spPr>
            <a:xfrm>
              <a:off x="1219292" y="5283216"/>
              <a:ext cx="1295574" cy="400063"/>
            </a:xfrm>
            <a:prstGeom prst="rect">
              <a:avLst/>
            </a:prstGeom>
            <a:noFill/>
          </p:spPr>
          <p:txBody>
            <a:bodyPr wrap="none">
              <a:spAutoFit/>
            </a:bodyPr>
            <a:lstStyle/>
            <a:p>
              <a:pPr>
                <a:defRPr/>
              </a:pPr>
              <a:r>
                <a:rPr lang="en-US" sz="2000" dirty="0">
                  <a:latin typeface="+mn-lt"/>
                </a:rPr>
                <a:t>Lost Rivers</a:t>
              </a:r>
            </a:p>
          </p:txBody>
        </p:sp>
        <p:sp>
          <p:nvSpPr>
            <p:cNvPr id="28" name="TextBox 27"/>
            <p:cNvSpPr txBox="1"/>
            <p:nvPr/>
          </p:nvSpPr>
          <p:spPr>
            <a:xfrm>
              <a:off x="1219292" y="5765831"/>
              <a:ext cx="2073553" cy="400063"/>
            </a:xfrm>
            <a:prstGeom prst="rect">
              <a:avLst/>
            </a:prstGeom>
            <a:noFill/>
          </p:spPr>
          <p:txBody>
            <a:bodyPr wrap="none">
              <a:spAutoFit/>
            </a:bodyPr>
            <a:lstStyle/>
            <a:p>
              <a:pPr>
                <a:defRPr/>
              </a:pPr>
              <a:r>
                <a:rPr lang="en-US" sz="2000" dirty="0">
                  <a:latin typeface="+mn-lt"/>
                </a:rPr>
                <a:t>Threatened Rivers</a:t>
              </a:r>
            </a:p>
          </p:txBody>
        </p:sp>
        <p:sp>
          <p:nvSpPr>
            <p:cNvPr id="29" name="Freeform 28"/>
            <p:cNvSpPr/>
            <p:nvPr/>
          </p:nvSpPr>
          <p:spPr>
            <a:xfrm>
              <a:off x="533400" y="5886485"/>
              <a:ext cx="674778" cy="158755"/>
            </a:xfrm>
            <a:custGeom>
              <a:avLst/>
              <a:gdLst>
                <a:gd name="connsiteX0" fmla="*/ 0 w 675409"/>
                <a:gd name="connsiteY0" fmla="*/ 157596 h 157596"/>
                <a:gd name="connsiteX1" fmla="*/ 280554 w 675409"/>
                <a:gd name="connsiteY1" fmla="*/ 1732 h 157596"/>
                <a:gd name="connsiteX2" fmla="*/ 477982 w 675409"/>
                <a:gd name="connsiteY2" fmla="*/ 147205 h 157596"/>
                <a:gd name="connsiteX3" fmla="*/ 675409 w 675409"/>
                <a:gd name="connsiteY3" fmla="*/ 43296 h 157596"/>
              </a:gdLst>
              <a:ahLst/>
              <a:cxnLst>
                <a:cxn ang="0">
                  <a:pos x="connsiteX0" y="connsiteY0"/>
                </a:cxn>
                <a:cxn ang="0">
                  <a:pos x="connsiteX1" y="connsiteY1"/>
                </a:cxn>
                <a:cxn ang="0">
                  <a:pos x="connsiteX2" y="connsiteY2"/>
                </a:cxn>
                <a:cxn ang="0">
                  <a:pos x="connsiteX3" y="connsiteY3"/>
                </a:cxn>
              </a:cxnLst>
              <a:rect l="l" t="t" r="r" b="b"/>
              <a:pathLst>
                <a:path w="675409" h="157596">
                  <a:moveTo>
                    <a:pt x="0" y="157596"/>
                  </a:moveTo>
                  <a:cubicBezTo>
                    <a:pt x="100445" y="80530"/>
                    <a:pt x="200890" y="3464"/>
                    <a:pt x="280554" y="1732"/>
                  </a:cubicBezTo>
                  <a:cubicBezTo>
                    <a:pt x="360218" y="0"/>
                    <a:pt x="412173" y="140278"/>
                    <a:pt x="477982" y="147205"/>
                  </a:cubicBezTo>
                  <a:cubicBezTo>
                    <a:pt x="543791" y="154132"/>
                    <a:pt x="609600" y="98714"/>
                    <a:pt x="675409" y="43296"/>
                  </a:cubicBezTo>
                </a:path>
              </a:pathLst>
            </a:custGeom>
            <a:ln w="38100">
              <a:solidFill>
                <a:srgbClr val="E6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0" name="Rectangle 29"/>
            <p:cNvSpPr/>
            <p:nvPr/>
          </p:nvSpPr>
          <p:spPr>
            <a:xfrm>
              <a:off x="533400" y="6296074"/>
              <a:ext cx="676366" cy="30481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TextBox 30"/>
            <p:cNvSpPr txBox="1"/>
            <p:nvPr/>
          </p:nvSpPr>
          <p:spPr>
            <a:xfrm>
              <a:off x="1219292" y="6248447"/>
              <a:ext cx="1973528" cy="400063"/>
            </a:xfrm>
            <a:prstGeom prst="rect">
              <a:avLst/>
            </a:prstGeom>
            <a:noFill/>
          </p:spPr>
          <p:txBody>
            <a:bodyPr wrap="none">
              <a:spAutoFit/>
            </a:bodyPr>
            <a:lstStyle/>
            <a:p>
              <a:pPr>
                <a:defRPr/>
              </a:pPr>
              <a:r>
                <a:rPr lang="en-US" sz="2000" dirty="0">
                  <a:latin typeface="+mn-lt"/>
                </a:rPr>
                <a:t>Human Footprint</a:t>
              </a:r>
            </a:p>
          </p:txBody>
        </p:sp>
      </p:grpSp>
      <p:sp>
        <p:nvSpPr>
          <p:cNvPr id="43" name="Rectangle 2"/>
          <p:cNvSpPr txBox="1">
            <a:spLocks noChangeArrowheads="1"/>
          </p:cNvSpPr>
          <p:nvPr/>
        </p:nvSpPr>
        <p:spPr>
          <a:xfrm>
            <a:off x="228600" y="1984248"/>
            <a:ext cx="3962400" cy="762000"/>
          </a:xfrm>
          <a:prstGeom prst="rect">
            <a:avLst/>
          </a:prstGeom>
        </p:spPr>
        <p:txBody>
          <a:bodyPr/>
          <a:lstStyle/>
          <a:p>
            <a:pPr fontAlgn="auto">
              <a:spcBef>
                <a:spcPts val="0"/>
              </a:spcBef>
              <a:spcAft>
                <a:spcPts val="0"/>
              </a:spcAft>
              <a:defRPr/>
            </a:pPr>
            <a:r>
              <a:rPr lang="en-US" sz="4000" kern="0" dirty="0">
                <a:latin typeface="Georgia" pitchFamily="18" charset="0"/>
                <a:ea typeface="+mj-ea"/>
                <a:cs typeface="+mj-cs"/>
              </a:rPr>
              <a:t>Future Choices</a:t>
            </a:r>
          </a:p>
        </p:txBody>
      </p:sp>
      <p:pic>
        <p:nvPicPr>
          <p:cNvPr id="39941" name="Picture 5" descr="K:\working\Marcos\2011 Oct Project Wet\AZ_Rivers_future.png"/>
          <p:cNvPicPr>
            <a:picLocks noChangeAspect="1" noChangeArrowheads="1"/>
          </p:cNvPicPr>
          <p:nvPr/>
        </p:nvPicPr>
        <p:blipFill>
          <a:blip r:embed="rId3" cstate="print"/>
          <a:srcRect l="17577" r="18030"/>
          <a:stretch>
            <a:fillRect/>
          </a:stretch>
        </p:blipFill>
        <p:spPr bwMode="auto">
          <a:xfrm>
            <a:off x="4343400" y="1371600"/>
            <a:ext cx="4572237" cy="5486400"/>
          </a:xfrm>
          <a:prstGeom prst="rect">
            <a:avLst/>
          </a:prstGeom>
          <a:noFill/>
          <a:ln w="9525">
            <a:noFill/>
            <a:miter lim="800000"/>
            <a:headEnd/>
            <a:tailEnd/>
          </a:ln>
        </p:spPr>
      </p:pic>
      <p:grpSp>
        <p:nvGrpSpPr>
          <p:cNvPr id="14" name="Group 26"/>
          <p:cNvGrpSpPr>
            <a:grpSpLocks/>
          </p:cNvGrpSpPr>
          <p:nvPr/>
        </p:nvGrpSpPr>
        <p:grpSpPr bwMode="auto">
          <a:xfrm>
            <a:off x="0" y="0"/>
            <a:ext cx="9144000" cy="1538288"/>
            <a:chOff x="0" y="0"/>
            <a:chExt cx="9144000" cy="1539013"/>
          </a:xfrm>
        </p:grpSpPr>
        <p:grpSp>
          <p:nvGrpSpPr>
            <p:cNvPr id="15" name="Group 25"/>
            <p:cNvGrpSpPr>
              <a:grpSpLocks/>
            </p:cNvGrpSpPr>
            <p:nvPr/>
          </p:nvGrpSpPr>
          <p:grpSpPr bwMode="auto">
            <a:xfrm>
              <a:off x="0" y="0"/>
              <a:ext cx="9144000" cy="1539013"/>
              <a:chOff x="0" y="0"/>
              <a:chExt cx="9144000" cy="1539013"/>
            </a:xfrm>
          </p:grpSpPr>
          <p:pic>
            <p:nvPicPr>
              <p:cNvPr id="17" name="Picture 8"/>
              <p:cNvPicPr>
                <a:picLocks noChangeAspect="1" noChangeArrowheads="1"/>
              </p:cNvPicPr>
              <p:nvPr/>
            </p:nvPicPr>
            <p:blipFill>
              <a:blip r:embed="rId4" cstate="print"/>
              <a:srcRect l="60956"/>
              <a:stretch>
                <a:fillRect/>
              </a:stretch>
            </p:blipFill>
            <p:spPr bwMode="auto">
              <a:xfrm>
                <a:off x="0" y="1"/>
                <a:ext cx="1295400" cy="1539012"/>
              </a:xfrm>
              <a:prstGeom prst="rect">
                <a:avLst/>
              </a:prstGeom>
              <a:noFill/>
              <a:ln w="9525">
                <a:noFill/>
                <a:miter lim="800000"/>
                <a:headEnd/>
                <a:tailEnd/>
              </a:ln>
            </p:spPr>
          </p:pic>
          <p:pic>
            <p:nvPicPr>
              <p:cNvPr id="18" name="Picture 8"/>
              <p:cNvPicPr>
                <a:picLocks noChangeAspect="1" noChangeArrowheads="1"/>
              </p:cNvPicPr>
              <p:nvPr/>
            </p:nvPicPr>
            <p:blipFill>
              <a:blip r:embed="rId4" cstate="print"/>
              <a:srcRect l="60956"/>
              <a:stretch>
                <a:fillRect/>
              </a:stretch>
            </p:blipFill>
            <p:spPr bwMode="auto">
              <a:xfrm>
                <a:off x="1295400" y="0"/>
                <a:ext cx="1295400" cy="1539012"/>
              </a:xfrm>
              <a:prstGeom prst="rect">
                <a:avLst/>
              </a:prstGeom>
              <a:noFill/>
              <a:ln w="9525">
                <a:noFill/>
                <a:miter lim="800000"/>
                <a:headEnd/>
                <a:tailEnd/>
              </a:ln>
            </p:spPr>
          </p:pic>
          <p:pic>
            <p:nvPicPr>
              <p:cNvPr id="19" name="Picture 8"/>
              <p:cNvPicPr>
                <a:picLocks noChangeAspect="1" noChangeArrowheads="1"/>
              </p:cNvPicPr>
              <p:nvPr/>
            </p:nvPicPr>
            <p:blipFill>
              <a:blip r:embed="rId4" cstate="print"/>
              <a:srcRect l="60956"/>
              <a:stretch>
                <a:fillRect/>
              </a:stretch>
            </p:blipFill>
            <p:spPr bwMode="auto">
              <a:xfrm>
                <a:off x="1981200" y="0"/>
                <a:ext cx="1295400" cy="1539012"/>
              </a:xfrm>
              <a:prstGeom prst="rect">
                <a:avLst/>
              </a:prstGeom>
              <a:noFill/>
              <a:ln w="9525">
                <a:noFill/>
                <a:miter lim="800000"/>
                <a:headEnd/>
                <a:tailEnd/>
              </a:ln>
            </p:spPr>
          </p:pic>
          <p:pic>
            <p:nvPicPr>
              <p:cNvPr id="20" name="Picture 8"/>
              <p:cNvPicPr>
                <a:picLocks noChangeAspect="1" noChangeArrowheads="1"/>
              </p:cNvPicPr>
              <p:nvPr/>
            </p:nvPicPr>
            <p:blipFill>
              <a:blip r:embed="rId4" cstate="print"/>
              <a:srcRect l="60956"/>
              <a:stretch>
                <a:fillRect/>
              </a:stretch>
            </p:blipFill>
            <p:spPr bwMode="auto">
              <a:xfrm>
                <a:off x="2667000" y="0"/>
                <a:ext cx="1295400" cy="1539012"/>
              </a:xfrm>
              <a:prstGeom prst="rect">
                <a:avLst/>
              </a:prstGeom>
              <a:noFill/>
              <a:ln w="9525">
                <a:noFill/>
                <a:miter lim="800000"/>
                <a:headEnd/>
                <a:tailEnd/>
              </a:ln>
            </p:spPr>
          </p:pic>
          <p:pic>
            <p:nvPicPr>
              <p:cNvPr id="21" name="Picture 8"/>
              <p:cNvPicPr>
                <a:picLocks noChangeAspect="1" noChangeArrowheads="1"/>
              </p:cNvPicPr>
              <p:nvPr/>
            </p:nvPicPr>
            <p:blipFill>
              <a:blip r:embed="rId4" cstate="print"/>
              <a:srcRect l="60956"/>
              <a:stretch>
                <a:fillRect/>
              </a:stretch>
            </p:blipFill>
            <p:spPr bwMode="auto">
              <a:xfrm>
                <a:off x="3962400" y="0"/>
                <a:ext cx="1295400" cy="1539012"/>
              </a:xfrm>
              <a:prstGeom prst="rect">
                <a:avLst/>
              </a:prstGeom>
              <a:noFill/>
              <a:ln w="9525">
                <a:noFill/>
                <a:miter lim="800000"/>
                <a:headEnd/>
                <a:tailEnd/>
              </a:ln>
            </p:spPr>
          </p:pic>
          <p:pic>
            <p:nvPicPr>
              <p:cNvPr id="22" name="Picture 8"/>
              <p:cNvPicPr>
                <a:picLocks noChangeAspect="1" noChangeArrowheads="1"/>
              </p:cNvPicPr>
              <p:nvPr/>
            </p:nvPicPr>
            <p:blipFill>
              <a:blip r:embed="rId4" cstate="print"/>
              <a:srcRect l="60956"/>
              <a:stretch>
                <a:fillRect/>
              </a:stretch>
            </p:blipFill>
            <p:spPr bwMode="auto">
              <a:xfrm>
                <a:off x="5257800" y="0"/>
                <a:ext cx="1295400" cy="1539012"/>
              </a:xfrm>
              <a:prstGeom prst="rect">
                <a:avLst/>
              </a:prstGeom>
              <a:noFill/>
              <a:ln w="9525">
                <a:noFill/>
                <a:miter lim="800000"/>
                <a:headEnd/>
                <a:tailEnd/>
              </a:ln>
            </p:spPr>
          </p:pic>
          <p:pic>
            <p:nvPicPr>
              <p:cNvPr id="23" name="Picture 8"/>
              <p:cNvPicPr>
                <a:picLocks noChangeAspect="1" noChangeArrowheads="1"/>
              </p:cNvPicPr>
              <p:nvPr/>
            </p:nvPicPr>
            <p:blipFill>
              <a:blip r:embed="rId4" cstate="print"/>
              <a:srcRect l="60956"/>
              <a:stretch>
                <a:fillRect/>
              </a:stretch>
            </p:blipFill>
            <p:spPr bwMode="auto">
              <a:xfrm>
                <a:off x="6553200" y="0"/>
                <a:ext cx="1295400" cy="1539012"/>
              </a:xfrm>
              <a:prstGeom prst="rect">
                <a:avLst/>
              </a:prstGeom>
              <a:noFill/>
              <a:ln w="9525">
                <a:noFill/>
                <a:miter lim="800000"/>
                <a:headEnd/>
                <a:tailEnd/>
              </a:ln>
            </p:spPr>
          </p:pic>
          <p:pic>
            <p:nvPicPr>
              <p:cNvPr id="32" name="Picture 8"/>
              <p:cNvPicPr>
                <a:picLocks noChangeAspect="1" noChangeArrowheads="1"/>
              </p:cNvPicPr>
              <p:nvPr/>
            </p:nvPicPr>
            <p:blipFill>
              <a:blip r:embed="rId4" cstate="print"/>
              <a:srcRect l="60956"/>
              <a:stretch>
                <a:fillRect/>
              </a:stretch>
            </p:blipFill>
            <p:spPr bwMode="auto">
              <a:xfrm>
                <a:off x="7848600" y="0"/>
                <a:ext cx="1295400" cy="1539012"/>
              </a:xfrm>
              <a:prstGeom prst="rect">
                <a:avLst/>
              </a:prstGeom>
              <a:noFill/>
              <a:ln w="9525">
                <a:noFill/>
                <a:miter lim="800000"/>
                <a:headEnd/>
                <a:tailEnd/>
              </a:ln>
            </p:spPr>
          </p:pic>
        </p:grpSp>
        <p:sp>
          <p:nvSpPr>
            <p:cNvPr id="16" name="Rectangle 15"/>
            <p:cNvSpPr/>
            <p:nvPr/>
          </p:nvSpPr>
          <p:spPr>
            <a:xfrm>
              <a:off x="1295400" y="0"/>
              <a:ext cx="7848600" cy="1448482"/>
            </a:xfrm>
            <a:prstGeom prst="rect">
              <a:avLst/>
            </a:prstGeom>
            <a:solidFill>
              <a:srgbClr val="173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3" name="Rectangle 2"/>
          <p:cNvSpPr txBox="1">
            <a:spLocks noChangeArrowheads="1"/>
          </p:cNvSpPr>
          <p:nvPr/>
        </p:nvSpPr>
        <p:spPr>
          <a:xfrm>
            <a:off x="1600200" y="381000"/>
            <a:ext cx="7239000" cy="762000"/>
          </a:xfrm>
          <a:prstGeom prst="rect">
            <a:avLst/>
          </a:prstGeom>
        </p:spPr>
        <p:txBody>
          <a:bodyPr/>
          <a:lstStyle/>
          <a:p>
            <a:pPr fontAlgn="auto">
              <a:spcBef>
                <a:spcPts val="0"/>
              </a:spcBef>
              <a:spcAft>
                <a:spcPts val="0"/>
              </a:spcAft>
              <a:defRPr/>
            </a:pPr>
            <a:r>
              <a:rPr lang="en-US" sz="3600" kern="0" dirty="0" smtClean="0">
                <a:solidFill>
                  <a:schemeClr val="bg1"/>
                </a:solidFill>
                <a:latin typeface="Georgia" pitchFamily="18" charset="0"/>
                <a:ea typeface="+mj-ea"/>
                <a:cs typeface="+mj-cs"/>
              </a:rPr>
              <a:t>Choices for Our Changing Rivers</a:t>
            </a:r>
            <a:endParaRPr lang="en-US" sz="3600" kern="0" dirty="0">
              <a:solidFill>
                <a:schemeClr val="bg1"/>
              </a:solidFill>
              <a:latin typeface="Georgia" pitchFamily="18" charset="0"/>
              <a:ea typeface="+mj-ea"/>
              <a:cs typeface="+mj-cs"/>
            </a:endParaRPr>
          </a:p>
        </p:txBody>
      </p:sp>
    </p:spTree>
    <p:extLst>
      <p:ext uri="{BB962C8B-B14F-4D97-AF65-F5344CB8AC3E}">
        <p14:creationId xmlns:p14="http://schemas.microsoft.com/office/powerpoint/2010/main" val="20160984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Verde"/>
          <p:cNvPicPr>
            <a:picLocks noChangeAspect="1" noChangeArrowheads="1"/>
          </p:cNvPicPr>
          <p:nvPr/>
        </p:nvPicPr>
        <p:blipFill>
          <a:blip r:embed="rId3" cstate="print"/>
          <a:srcRect/>
          <a:stretch>
            <a:fillRect/>
          </a:stretch>
        </p:blipFill>
        <p:spPr bwMode="auto">
          <a:xfrm>
            <a:off x="0" y="3919538"/>
            <a:ext cx="9182100" cy="2938462"/>
          </a:xfrm>
          <a:prstGeom prst="rect">
            <a:avLst/>
          </a:prstGeom>
          <a:noFill/>
          <a:ln w="9525">
            <a:noFill/>
            <a:miter lim="800000"/>
            <a:headEnd/>
            <a:tailEnd/>
          </a:ln>
        </p:spPr>
      </p:pic>
      <p:sp>
        <p:nvSpPr>
          <p:cNvPr id="3" name="Rectangle 5"/>
          <p:cNvSpPr txBox="1">
            <a:spLocks noChangeArrowheads="1"/>
          </p:cNvSpPr>
          <p:nvPr/>
        </p:nvSpPr>
        <p:spPr>
          <a:xfrm>
            <a:off x="130626" y="1545766"/>
            <a:ext cx="8686800" cy="2438400"/>
          </a:xfrm>
          <a:prstGeom prst="rect">
            <a:avLst/>
          </a:prstGeom>
          <a:noFill/>
        </p:spPr>
        <p:txBody>
          <a:bodyPr/>
          <a:lstStyle/>
          <a:p>
            <a:pPr marL="342900" indent="-342900" algn="ctr">
              <a:lnSpc>
                <a:spcPct val="110000"/>
              </a:lnSpc>
              <a:spcBef>
                <a:spcPct val="20000"/>
              </a:spcBef>
              <a:defRPr/>
            </a:pPr>
            <a:r>
              <a:rPr lang="en-US" sz="4400" kern="0" dirty="0">
                <a:solidFill>
                  <a:schemeClr val="bg1"/>
                </a:solidFill>
                <a:latin typeface="+mn-lt"/>
              </a:rPr>
              <a:t>	</a:t>
            </a:r>
            <a:r>
              <a:rPr lang="en-US" sz="4000" i="1" dirty="0"/>
              <a:t>The mission of The Nature Conservancy is to conserve the lands and waters on which all life depends</a:t>
            </a:r>
            <a:r>
              <a:rPr lang="en-US" sz="4000" i="1" dirty="0" smtClean="0"/>
              <a:t>.</a:t>
            </a:r>
            <a:endParaRPr lang="en-US" sz="4000" i="1" dirty="0"/>
          </a:p>
        </p:txBody>
      </p:sp>
      <p:pic>
        <p:nvPicPr>
          <p:cNvPr id="5124" name="Picture 8" descr="LogoTNCPrimary_2C_Blk349.jpg"/>
          <p:cNvPicPr>
            <a:picLocks noChangeAspect="1"/>
          </p:cNvPicPr>
          <p:nvPr/>
        </p:nvPicPr>
        <p:blipFill>
          <a:blip r:embed="rId4" cstate="print"/>
          <a:srcRect/>
          <a:stretch>
            <a:fillRect/>
          </a:stretch>
        </p:blipFill>
        <p:spPr bwMode="auto">
          <a:xfrm>
            <a:off x="174166" y="108856"/>
            <a:ext cx="21336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prinklers_light_crop"/>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39267" name="Rectangle 3"/>
          <p:cNvSpPr>
            <a:spLocks noChangeArrowheads="1"/>
          </p:cNvSpPr>
          <p:nvPr/>
        </p:nvSpPr>
        <p:spPr bwMode="auto">
          <a:xfrm>
            <a:off x="1066800" y="228600"/>
            <a:ext cx="7086600" cy="1295400"/>
          </a:xfrm>
          <a:prstGeom prst="rect">
            <a:avLst/>
          </a:prstGeom>
          <a:noFill/>
          <a:ln w="9525">
            <a:noFill/>
            <a:miter lim="800000"/>
            <a:headEnd/>
            <a:tailEnd/>
          </a:ln>
          <a:effectLst/>
        </p:spPr>
        <p:txBody>
          <a:bodyPr anchor="ctr"/>
          <a:lstStyle/>
          <a:p>
            <a:pPr algn="ctr">
              <a:defRPr/>
            </a:pPr>
            <a:r>
              <a:rPr lang="en-US" sz="4800" b="1" dirty="0">
                <a:solidFill>
                  <a:srgbClr val="FF9933"/>
                </a:solidFill>
                <a:effectLst>
                  <a:outerShdw blurRad="38100" dist="38100" dir="2700000" algn="tl">
                    <a:srgbClr val="000000"/>
                  </a:outerShdw>
                </a:effectLst>
                <a:latin typeface="Times New Roman" pitchFamily="18" charset="0"/>
              </a:rPr>
              <a:t>TNC’s Role</a:t>
            </a:r>
            <a:endParaRPr lang="en-US" sz="3600" dirty="0">
              <a:solidFill>
                <a:srgbClr val="FF9933"/>
              </a:solidFill>
              <a:effectLst>
                <a:outerShdw blurRad="38100" dist="38100" dir="2700000" algn="tl">
                  <a:srgbClr val="000000"/>
                </a:outerShdw>
              </a:effectLst>
              <a:latin typeface="Times New Roman" pitchFamily="18" charset="0"/>
            </a:endParaRPr>
          </a:p>
        </p:txBody>
      </p:sp>
      <p:sp>
        <p:nvSpPr>
          <p:cNvPr id="22532" name="Rectangle 4"/>
          <p:cNvSpPr>
            <a:spLocks noChangeArrowheads="1"/>
          </p:cNvSpPr>
          <p:nvPr/>
        </p:nvSpPr>
        <p:spPr bwMode="auto">
          <a:xfrm>
            <a:off x="304800" y="2286000"/>
            <a:ext cx="8610600" cy="3657600"/>
          </a:xfrm>
          <a:prstGeom prst="rect">
            <a:avLst/>
          </a:prstGeom>
          <a:noFill/>
          <a:ln w="9525">
            <a:noFill/>
            <a:miter lim="800000"/>
            <a:headEnd/>
            <a:tailEnd/>
          </a:ln>
        </p:spPr>
        <p:txBody>
          <a:bodyPr/>
          <a:lstStyle/>
          <a:p>
            <a:pPr marL="342900" indent="-342900" algn="ctr">
              <a:spcBef>
                <a:spcPct val="20000"/>
              </a:spcBef>
            </a:pPr>
            <a:r>
              <a:rPr lang="en-US" sz="4000" b="1"/>
              <a:t>Promote water management that</a:t>
            </a:r>
          </a:p>
          <a:p>
            <a:pPr marL="342900" indent="-342900" algn="ctr">
              <a:spcBef>
                <a:spcPct val="20000"/>
              </a:spcBef>
            </a:pPr>
            <a:r>
              <a:rPr lang="en-US" sz="4000" b="1"/>
              <a:t>considers human and </a:t>
            </a:r>
          </a:p>
          <a:p>
            <a:pPr marL="342900" indent="-342900" algn="ctr">
              <a:spcBef>
                <a:spcPct val="20000"/>
              </a:spcBef>
            </a:pPr>
            <a:r>
              <a:rPr lang="en-US" sz="4000" b="1">
                <a:solidFill>
                  <a:srgbClr val="990000"/>
                </a:solidFill>
              </a:rPr>
              <a:t>ecosystem water needs</a:t>
            </a:r>
            <a:endParaRPr lang="en-US" sz="4000" b="1"/>
          </a:p>
        </p:txBody>
      </p:sp>
      <p:sp>
        <p:nvSpPr>
          <p:cNvPr id="5" name="TextBox 4"/>
          <p:cNvSpPr txBox="1"/>
          <p:nvPr/>
        </p:nvSpPr>
        <p:spPr>
          <a:xfrm>
            <a:off x="0" y="6537457"/>
            <a:ext cx="2737929" cy="276999"/>
          </a:xfrm>
          <a:prstGeom prst="rect">
            <a:avLst/>
          </a:prstGeom>
          <a:noFill/>
        </p:spPr>
        <p:txBody>
          <a:bodyPr wrap="none" rtlCol="0">
            <a:spAutoFit/>
          </a:bodyPr>
          <a:lstStyle/>
          <a:p>
            <a:r>
              <a:rPr lang="en-US" sz="1200" dirty="0" smtClean="0">
                <a:solidFill>
                  <a:schemeClr val="bg1"/>
                </a:solidFill>
              </a:rPr>
              <a:t>San Pedro River basin, Cochise County</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781800" cy="1143000"/>
          </a:xfrm>
        </p:spPr>
        <p:txBody>
          <a:bodyPr/>
          <a:lstStyle/>
          <a:p>
            <a:pPr>
              <a:defRPr/>
            </a:pPr>
            <a:r>
              <a:rPr lang="en-US" dirty="0" smtClean="0"/>
              <a:t>Science and Policy</a:t>
            </a:r>
          </a:p>
        </p:txBody>
      </p:sp>
      <p:sp>
        <p:nvSpPr>
          <p:cNvPr id="23555" name="Content Placeholder 2"/>
          <p:cNvSpPr>
            <a:spLocks noGrp="1"/>
          </p:cNvSpPr>
          <p:nvPr>
            <p:ph idx="1"/>
          </p:nvPr>
        </p:nvSpPr>
        <p:spPr>
          <a:xfrm>
            <a:off x="1752600" y="1730834"/>
            <a:ext cx="6858000" cy="4876800"/>
          </a:xfrm>
        </p:spPr>
        <p:txBody>
          <a:bodyPr/>
          <a:lstStyle/>
          <a:p>
            <a:r>
              <a:rPr lang="en-US" dirty="0" smtClean="0"/>
              <a:t>Science</a:t>
            </a:r>
          </a:p>
          <a:p>
            <a:pPr lvl="1"/>
            <a:r>
              <a:rPr lang="en-US" dirty="0" smtClean="0"/>
              <a:t>Where water comes from</a:t>
            </a:r>
          </a:p>
          <a:p>
            <a:pPr lvl="1"/>
            <a:r>
              <a:rPr lang="en-US" dirty="0" smtClean="0"/>
              <a:t>Where it is going</a:t>
            </a:r>
          </a:p>
          <a:p>
            <a:pPr lvl="1"/>
            <a:r>
              <a:rPr lang="en-US" dirty="0" smtClean="0"/>
              <a:t>How much water do the rivers need</a:t>
            </a:r>
          </a:p>
          <a:p>
            <a:pPr lvl="1"/>
            <a:r>
              <a:rPr lang="en-US" dirty="0" smtClean="0"/>
              <a:t>Meeting human and ecosystem needs</a:t>
            </a:r>
          </a:p>
          <a:p>
            <a:r>
              <a:rPr lang="en-US" dirty="0" smtClean="0"/>
              <a:t>Policy</a:t>
            </a:r>
          </a:p>
          <a:p>
            <a:pPr lvl="1"/>
            <a:r>
              <a:rPr lang="en-US" dirty="0" smtClean="0"/>
              <a:t>Understand community values</a:t>
            </a:r>
          </a:p>
          <a:p>
            <a:pPr lvl="1"/>
            <a:r>
              <a:rPr lang="en-US" dirty="0" smtClean="0"/>
              <a:t>Develop collaborative partnerships</a:t>
            </a:r>
          </a:p>
          <a:p>
            <a:pPr lvl="1"/>
            <a:r>
              <a:rPr lang="en-US" dirty="0" smtClean="0"/>
              <a:t>Support integrated water management</a:t>
            </a:r>
          </a:p>
        </p:txBody>
      </p:sp>
      <p:sp>
        <p:nvSpPr>
          <p:cNvPr id="23556" name="Curved Right Arrow 6"/>
          <p:cNvSpPr>
            <a:spLocks noChangeArrowheads="1"/>
          </p:cNvSpPr>
          <p:nvPr/>
        </p:nvSpPr>
        <p:spPr bwMode="auto">
          <a:xfrm>
            <a:off x="152400" y="1959434"/>
            <a:ext cx="1447800" cy="3124200"/>
          </a:xfrm>
          <a:prstGeom prst="curvedRightArrow">
            <a:avLst>
              <a:gd name="adj1" fmla="val 25006"/>
              <a:gd name="adj2" fmla="val 50001"/>
              <a:gd name="adj3" fmla="val 25000"/>
            </a:avLst>
          </a:prstGeom>
          <a:solidFill>
            <a:schemeClr val="accent1"/>
          </a:solidFill>
          <a:ln w="19050" algn="ctr">
            <a:solidFill>
              <a:schemeClr val="tx1"/>
            </a:solidFill>
            <a:round/>
            <a:headEnd type="stealth" w="med" len="med"/>
            <a:tailEnd type="arrow" w="med" len="med"/>
          </a:ln>
        </p:spPr>
        <p:txBody>
          <a:bodyPr/>
          <a:lstStyle/>
          <a:p>
            <a:endParaRPr lang="en-US"/>
          </a:p>
        </p:txBody>
      </p:sp>
      <p:sp>
        <p:nvSpPr>
          <p:cNvPr id="23557" name="Curved Left Arrow 13"/>
          <p:cNvSpPr>
            <a:spLocks noChangeArrowheads="1"/>
          </p:cNvSpPr>
          <p:nvPr/>
        </p:nvSpPr>
        <p:spPr bwMode="auto">
          <a:xfrm rot="10800000">
            <a:off x="381000" y="2188034"/>
            <a:ext cx="1447800" cy="3733800"/>
          </a:xfrm>
          <a:prstGeom prst="curvedLeftArrow">
            <a:avLst>
              <a:gd name="adj1" fmla="val 25001"/>
              <a:gd name="adj2" fmla="val 50003"/>
              <a:gd name="adj3" fmla="val 25000"/>
            </a:avLst>
          </a:prstGeom>
          <a:solidFill>
            <a:schemeClr val="accent1"/>
          </a:solidFill>
          <a:ln w="9525" algn="ctr">
            <a:solidFill>
              <a:schemeClr val="tx1"/>
            </a:solidFill>
            <a:round/>
            <a:headEnd/>
            <a:tailEnd/>
          </a:ln>
        </p:spPr>
        <p:txBody>
          <a:bodyPr/>
          <a:lstStyle/>
          <a:p>
            <a:endParaRPr lang="en-US"/>
          </a:p>
        </p:txBody>
      </p:sp>
      <p:grpSp>
        <p:nvGrpSpPr>
          <p:cNvPr id="6" name="Group 18"/>
          <p:cNvGrpSpPr>
            <a:grpSpLocks/>
          </p:cNvGrpSpPr>
          <p:nvPr/>
        </p:nvGrpSpPr>
        <p:grpSpPr bwMode="auto">
          <a:xfrm>
            <a:off x="6858000" y="152400"/>
            <a:ext cx="2046288" cy="2840038"/>
            <a:chOff x="4320" y="288"/>
            <a:chExt cx="1289" cy="1789"/>
          </a:xfrm>
        </p:grpSpPr>
        <p:pic>
          <p:nvPicPr>
            <p:cNvPr id="7" name="Picture 13" descr="CW_TreeSm"/>
            <p:cNvPicPr>
              <a:picLocks noChangeAspect="1" noChangeArrowheads="1"/>
            </p:cNvPicPr>
            <p:nvPr/>
          </p:nvPicPr>
          <p:blipFill>
            <a:blip r:embed="rId3" cstate="print"/>
            <a:srcRect/>
            <a:stretch>
              <a:fillRect/>
            </a:stretch>
          </p:blipFill>
          <p:spPr bwMode="auto">
            <a:xfrm>
              <a:off x="4320" y="288"/>
              <a:ext cx="1289" cy="1776"/>
            </a:xfrm>
            <a:prstGeom prst="rect">
              <a:avLst/>
            </a:prstGeom>
            <a:noFill/>
          </p:spPr>
        </p:pic>
        <p:sp>
          <p:nvSpPr>
            <p:cNvPr id="8" name="Text Box 15"/>
            <p:cNvSpPr txBox="1">
              <a:spLocks noChangeArrowheads="1"/>
            </p:cNvSpPr>
            <p:nvPr/>
          </p:nvSpPr>
          <p:spPr bwMode="auto">
            <a:xfrm>
              <a:off x="4416" y="1904"/>
              <a:ext cx="616" cy="173"/>
            </a:xfrm>
            <a:prstGeom prst="rect">
              <a:avLst/>
            </a:prstGeom>
            <a:noFill/>
            <a:ln w="9525">
              <a:noFill/>
              <a:miter lim="800000"/>
              <a:headEnd/>
              <a:tailEnd/>
            </a:ln>
            <a:effectLst/>
          </p:spPr>
          <p:txBody>
            <a:bodyPr wrap="none">
              <a:spAutoFit/>
            </a:bodyPr>
            <a:lstStyle/>
            <a:p>
              <a:r>
                <a:rPr lang="en-US" sz="1200">
                  <a:solidFill>
                    <a:schemeClr val="bg1"/>
                  </a:solidFill>
                </a:rPr>
                <a:t>Cottonwood</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2667000" y="0"/>
            <a:ext cx="5867400" cy="1143000"/>
          </a:xfrm>
        </p:spPr>
        <p:txBody>
          <a:bodyPr>
            <a:normAutofit fontScale="90000"/>
          </a:bodyPr>
          <a:lstStyle/>
          <a:p>
            <a:r>
              <a:rPr lang="en-US"/>
              <a:t>Ecosystem Water Needs</a:t>
            </a:r>
          </a:p>
        </p:txBody>
      </p:sp>
      <p:sp>
        <p:nvSpPr>
          <p:cNvPr id="105475" name="Rectangle 3"/>
          <p:cNvSpPr>
            <a:spLocks noGrp="1" noChangeArrowheads="1"/>
          </p:cNvSpPr>
          <p:nvPr>
            <p:ph idx="1"/>
          </p:nvPr>
        </p:nvSpPr>
        <p:spPr>
          <a:xfrm>
            <a:off x="685800" y="1981200"/>
            <a:ext cx="7772400" cy="3048000"/>
          </a:xfrm>
        </p:spPr>
        <p:txBody>
          <a:bodyPr/>
          <a:lstStyle/>
          <a:p>
            <a:pPr>
              <a:lnSpc>
                <a:spcPct val="110000"/>
              </a:lnSpc>
            </a:pPr>
            <a:r>
              <a:rPr lang="en-US"/>
              <a:t>What are the spatial and temporal patterns of surface and sub-surface water needed to maintain the integrity and long-term viability of riparian and aquatic ecosystems?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ChangeArrowheads="1"/>
          </p:cNvSpPr>
          <p:nvPr>
            <p:ph type="body" idx="1"/>
          </p:nvPr>
        </p:nvSpPr>
        <p:spPr>
          <a:xfrm>
            <a:off x="762000" y="914400"/>
            <a:ext cx="7772400" cy="3200400"/>
          </a:xfrm>
        </p:spPr>
        <p:txBody>
          <a:bodyPr/>
          <a:lstStyle/>
          <a:p>
            <a:r>
              <a:rPr lang="en-US" dirty="0">
                <a:cs typeface="Arial" charset="0"/>
              </a:rPr>
              <a:t>The </a:t>
            </a:r>
            <a:r>
              <a:rPr lang="en-US" b="1" dirty="0">
                <a:cs typeface="Arial" charset="0"/>
              </a:rPr>
              <a:t>provision of water</a:t>
            </a:r>
            <a:r>
              <a:rPr lang="en-US" dirty="0">
                <a:cs typeface="Arial" charset="0"/>
              </a:rPr>
              <a:t> in sufficient quality, quantity, timing and duration to </a:t>
            </a:r>
            <a:r>
              <a:rPr lang="en-US" b="1" dirty="0">
                <a:cs typeface="Arial" charset="0"/>
              </a:rPr>
              <a:t>maintain freshwater ecosystems</a:t>
            </a:r>
            <a:r>
              <a:rPr lang="en-US" dirty="0">
                <a:cs typeface="Arial" charset="0"/>
              </a:rPr>
              <a:t> and their benefits.</a:t>
            </a:r>
          </a:p>
          <a:p>
            <a:r>
              <a:rPr lang="en-US" dirty="0">
                <a:cs typeface="Arial" charset="0"/>
              </a:rPr>
              <a:t>The allocation of water to achieve a desired environmental condition. </a:t>
            </a:r>
            <a:endParaRPr lang="en-US" dirty="0"/>
          </a:p>
        </p:txBody>
      </p:sp>
      <p:sp>
        <p:nvSpPr>
          <p:cNvPr id="485379" name="Text Box 3"/>
          <p:cNvSpPr txBox="1">
            <a:spLocks noGrp="1" noChangeArrowheads="1"/>
          </p:cNvSpPr>
          <p:nvPr>
            <p:ph type="title"/>
          </p:nvPr>
        </p:nvSpPr>
        <p:spPr>
          <a:xfrm>
            <a:off x="685800" y="228600"/>
            <a:ext cx="4953000" cy="609600"/>
          </a:xfrm>
          <a:noFill/>
          <a:ln/>
        </p:spPr>
        <p:txBody>
          <a:bodyPr/>
          <a:lstStyle/>
          <a:p>
            <a:pPr>
              <a:lnSpc>
                <a:spcPct val="90000"/>
              </a:lnSpc>
              <a:spcBef>
                <a:spcPct val="20000"/>
              </a:spcBef>
              <a:buClr>
                <a:srgbClr val="00355E"/>
              </a:buClr>
            </a:pPr>
            <a:r>
              <a:rPr kumimoji="1" lang="en-US" sz="3600" b="1" dirty="0">
                <a:solidFill>
                  <a:schemeClr val="tx1"/>
                </a:solidFill>
                <a:effectLst>
                  <a:outerShdw blurRad="38100" dist="38100" dir="2700000" algn="tl">
                    <a:srgbClr val="000000"/>
                  </a:outerShdw>
                </a:effectLst>
                <a:latin typeface="+mn-lt"/>
              </a:rPr>
              <a:t>Environmental Flows</a:t>
            </a:r>
            <a:r>
              <a:rPr kumimoji="1" lang="en-US" sz="3600" b="1" dirty="0">
                <a:solidFill>
                  <a:schemeClr val="tx1"/>
                </a:solidFill>
              </a:rPr>
              <a:t> </a:t>
            </a:r>
          </a:p>
        </p:txBody>
      </p:sp>
      <p:sp>
        <p:nvSpPr>
          <p:cNvPr id="485380" name="Text Box 4"/>
          <p:cNvSpPr txBox="1">
            <a:spLocks noChangeArrowheads="1"/>
          </p:cNvSpPr>
          <p:nvPr/>
        </p:nvSpPr>
        <p:spPr bwMode="auto">
          <a:xfrm>
            <a:off x="669925" y="5905500"/>
            <a:ext cx="4006850" cy="366713"/>
          </a:xfrm>
          <a:prstGeom prst="rect">
            <a:avLst/>
          </a:prstGeom>
          <a:noFill/>
          <a:ln w="9525">
            <a:noFill/>
            <a:miter lim="800000"/>
            <a:headEnd/>
            <a:tailEnd/>
          </a:ln>
          <a:effectLst/>
        </p:spPr>
        <p:txBody>
          <a:bodyPr wrap="none">
            <a:spAutoFit/>
          </a:bodyPr>
          <a:lstStyle/>
          <a:p>
            <a:r>
              <a:rPr lang="en-US" sz="1800" b="0">
                <a:solidFill>
                  <a:schemeClr val="bg2"/>
                </a:solidFill>
                <a:cs typeface="Arial" charset="0"/>
              </a:rPr>
              <a:t>Definition from World Conservation Unit</a:t>
            </a:r>
          </a:p>
        </p:txBody>
      </p:sp>
      <p:pic>
        <p:nvPicPr>
          <p:cNvPr id="485381" name="Picture 5" descr="Verde"/>
          <p:cNvPicPr>
            <a:picLocks noChangeAspect="1" noChangeArrowheads="1"/>
          </p:cNvPicPr>
          <p:nvPr/>
        </p:nvPicPr>
        <p:blipFill>
          <a:blip r:embed="rId3" cstate="print"/>
          <a:srcRect/>
          <a:stretch>
            <a:fillRect/>
          </a:stretch>
        </p:blipFill>
        <p:spPr bwMode="auto">
          <a:xfrm>
            <a:off x="0" y="3948113"/>
            <a:ext cx="9182100" cy="2938462"/>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4"/>
          <p:cNvGrpSpPr>
            <a:grpSpLocks/>
          </p:cNvGrpSpPr>
          <p:nvPr/>
        </p:nvGrpSpPr>
        <p:grpSpPr bwMode="auto">
          <a:xfrm>
            <a:off x="0" y="0"/>
            <a:ext cx="9144000" cy="1538288"/>
            <a:chOff x="0" y="0"/>
            <a:chExt cx="9144000" cy="1539013"/>
          </a:xfrm>
        </p:grpSpPr>
        <p:grpSp>
          <p:nvGrpSpPr>
            <p:cNvPr id="5" name="Group 25"/>
            <p:cNvGrpSpPr>
              <a:grpSpLocks/>
            </p:cNvGrpSpPr>
            <p:nvPr/>
          </p:nvGrpSpPr>
          <p:grpSpPr bwMode="auto">
            <a:xfrm>
              <a:off x="0" y="0"/>
              <a:ext cx="9144000" cy="1539013"/>
              <a:chOff x="0" y="0"/>
              <a:chExt cx="9144000" cy="1539013"/>
            </a:xfrm>
          </p:grpSpPr>
          <p:pic>
            <p:nvPicPr>
              <p:cNvPr id="7" name="Picture 8"/>
              <p:cNvPicPr>
                <a:picLocks noChangeAspect="1" noChangeArrowheads="1"/>
              </p:cNvPicPr>
              <p:nvPr/>
            </p:nvPicPr>
            <p:blipFill>
              <a:blip r:embed="rId3" cstate="print"/>
              <a:srcRect l="60956"/>
              <a:stretch>
                <a:fillRect/>
              </a:stretch>
            </p:blipFill>
            <p:spPr bwMode="auto">
              <a:xfrm>
                <a:off x="0" y="1"/>
                <a:ext cx="1295400" cy="1539012"/>
              </a:xfrm>
              <a:prstGeom prst="rect">
                <a:avLst/>
              </a:prstGeom>
              <a:noFill/>
              <a:ln w="9525">
                <a:noFill/>
                <a:miter lim="800000"/>
                <a:headEnd/>
                <a:tailEnd/>
              </a:ln>
            </p:spPr>
          </p:pic>
          <p:pic>
            <p:nvPicPr>
              <p:cNvPr id="8" name="Picture 8"/>
              <p:cNvPicPr>
                <a:picLocks noChangeAspect="1" noChangeArrowheads="1"/>
              </p:cNvPicPr>
              <p:nvPr/>
            </p:nvPicPr>
            <p:blipFill>
              <a:blip r:embed="rId3" cstate="print"/>
              <a:srcRect l="60956"/>
              <a:stretch>
                <a:fillRect/>
              </a:stretch>
            </p:blipFill>
            <p:spPr bwMode="auto">
              <a:xfrm>
                <a:off x="1295400" y="0"/>
                <a:ext cx="1295400" cy="1539012"/>
              </a:xfrm>
              <a:prstGeom prst="rect">
                <a:avLst/>
              </a:prstGeom>
              <a:noFill/>
              <a:ln w="9525">
                <a:noFill/>
                <a:miter lim="800000"/>
                <a:headEnd/>
                <a:tailEnd/>
              </a:ln>
            </p:spPr>
          </p:pic>
          <p:pic>
            <p:nvPicPr>
              <p:cNvPr id="9" name="Picture 8"/>
              <p:cNvPicPr>
                <a:picLocks noChangeAspect="1" noChangeArrowheads="1"/>
              </p:cNvPicPr>
              <p:nvPr/>
            </p:nvPicPr>
            <p:blipFill>
              <a:blip r:embed="rId3" cstate="print"/>
              <a:srcRect l="60956"/>
              <a:stretch>
                <a:fillRect/>
              </a:stretch>
            </p:blipFill>
            <p:spPr bwMode="auto">
              <a:xfrm>
                <a:off x="1981200" y="0"/>
                <a:ext cx="1295400" cy="1539012"/>
              </a:xfrm>
              <a:prstGeom prst="rect">
                <a:avLst/>
              </a:prstGeom>
              <a:noFill/>
              <a:ln w="9525">
                <a:noFill/>
                <a:miter lim="800000"/>
                <a:headEnd/>
                <a:tailEnd/>
              </a:ln>
            </p:spPr>
          </p:pic>
          <p:pic>
            <p:nvPicPr>
              <p:cNvPr id="10" name="Picture 8"/>
              <p:cNvPicPr>
                <a:picLocks noChangeAspect="1" noChangeArrowheads="1"/>
              </p:cNvPicPr>
              <p:nvPr/>
            </p:nvPicPr>
            <p:blipFill>
              <a:blip r:embed="rId3" cstate="print"/>
              <a:srcRect l="60956"/>
              <a:stretch>
                <a:fillRect/>
              </a:stretch>
            </p:blipFill>
            <p:spPr bwMode="auto">
              <a:xfrm>
                <a:off x="2667000" y="0"/>
                <a:ext cx="1295400" cy="1539012"/>
              </a:xfrm>
              <a:prstGeom prst="rect">
                <a:avLst/>
              </a:prstGeom>
              <a:noFill/>
              <a:ln w="9525">
                <a:noFill/>
                <a:miter lim="800000"/>
                <a:headEnd/>
                <a:tailEnd/>
              </a:ln>
            </p:spPr>
          </p:pic>
          <p:pic>
            <p:nvPicPr>
              <p:cNvPr id="11" name="Picture 8"/>
              <p:cNvPicPr>
                <a:picLocks noChangeAspect="1" noChangeArrowheads="1"/>
              </p:cNvPicPr>
              <p:nvPr/>
            </p:nvPicPr>
            <p:blipFill>
              <a:blip r:embed="rId3" cstate="print"/>
              <a:srcRect l="60956"/>
              <a:stretch>
                <a:fillRect/>
              </a:stretch>
            </p:blipFill>
            <p:spPr bwMode="auto">
              <a:xfrm>
                <a:off x="3962400" y="0"/>
                <a:ext cx="1295400" cy="1539012"/>
              </a:xfrm>
              <a:prstGeom prst="rect">
                <a:avLst/>
              </a:prstGeom>
              <a:noFill/>
              <a:ln w="9525">
                <a:noFill/>
                <a:miter lim="800000"/>
                <a:headEnd/>
                <a:tailEnd/>
              </a:ln>
            </p:spPr>
          </p:pic>
          <p:pic>
            <p:nvPicPr>
              <p:cNvPr id="12" name="Picture 8"/>
              <p:cNvPicPr>
                <a:picLocks noChangeAspect="1" noChangeArrowheads="1"/>
              </p:cNvPicPr>
              <p:nvPr/>
            </p:nvPicPr>
            <p:blipFill>
              <a:blip r:embed="rId3" cstate="print"/>
              <a:srcRect l="60956"/>
              <a:stretch>
                <a:fillRect/>
              </a:stretch>
            </p:blipFill>
            <p:spPr bwMode="auto">
              <a:xfrm>
                <a:off x="5257800" y="0"/>
                <a:ext cx="1295400" cy="1539012"/>
              </a:xfrm>
              <a:prstGeom prst="rect">
                <a:avLst/>
              </a:prstGeom>
              <a:noFill/>
              <a:ln w="9525">
                <a:noFill/>
                <a:miter lim="800000"/>
                <a:headEnd/>
                <a:tailEnd/>
              </a:ln>
            </p:spPr>
          </p:pic>
          <p:pic>
            <p:nvPicPr>
              <p:cNvPr id="13" name="Picture 8"/>
              <p:cNvPicPr>
                <a:picLocks noChangeAspect="1" noChangeArrowheads="1"/>
              </p:cNvPicPr>
              <p:nvPr/>
            </p:nvPicPr>
            <p:blipFill>
              <a:blip r:embed="rId3" cstate="print"/>
              <a:srcRect l="60956"/>
              <a:stretch>
                <a:fillRect/>
              </a:stretch>
            </p:blipFill>
            <p:spPr bwMode="auto">
              <a:xfrm>
                <a:off x="6553200" y="0"/>
                <a:ext cx="1295400" cy="1539012"/>
              </a:xfrm>
              <a:prstGeom prst="rect">
                <a:avLst/>
              </a:prstGeom>
              <a:noFill/>
              <a:ln w="9525">
                <a:noFill/>
                <a:miter lim="800000"/>
                <a:headEnd/>
                <a:tailEnd/>
              </a:ln>
            </p:spPr>
          </p:pic>
          <p:pic>
            <p:nvPicPr>
              <p:cNvPr id="14" name="Picture 8"/>
              <p:cNvPicPr>
                <a:picLocks noChangeAspect="1" noChangeArrowheads="1"/>
              </p:cNvPicPr>
              <p:nvPr/>
            </p:nvPicPr>
            <p:blipFill>
              <a:blip r:embed="rId3" cstate="print"/>
              <a:srcRect l="60956"/>
              <a:stretch>
                <a:fillRect/>
              </a:stretch>
            </p:blipFill>
            <p:spPr bwMode="auto">
              <a:xfrm>
                <a:off x="7848600" y="0"/>
                <a:ext cx="1295400" cy="1539012"/>
              </a:xfrm>
              <a:prstGeom prst="rect">
                <a:avLst/>
              </a:prstGeom>
              <a:noFill/>
              <a:ln w="9525">
                <a:noFill/>
                <a:miter lim="800000"/>
                <a:headEnd/>
                <a:tailEnd/>
              </a:ln>
            </p:spPr>
          </p:pic>
        </p:grpSp>
        <p:sp>
          <p:nvSpPr>
            <p:cNvPr id="6" name="Rectangle 5"/>
            <p:cNvSpPr/>
            <p:nvPr/>
          </p:nvSpPr>
          <p:spPr>
            <a:xfrm>
              <a:off x="1295400" y="0"/>
              <a:ext cx="7848600" cy="1448482"/>
            </a:xfrm>
            <a:prstGeom prst="rect">
              <a:avLst/>
            </a:prstGeom>
            <a:solidFill>
              <a:srgbClr val="173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6" name="Rectangle 2"/>
          <p:cNvSpPr txBox="1">
            <a:spLocks noChangeArrowheads="1"/>
          </p:cNvSpPr>
          <p:nvPr/>
        </p:nvSpPr>
        <p:spPr>
          <a:xfrm>
            <a:off x="1600200" y="304800"/>
            <a:ext cx="7239000" cy="762000"/>
          </a:xfrm>
          <a:prstGeom prst="rect">
            <a:avLst/>
          </a:prstGeom>
        </p:spPr>
        <p:txBody>
          <a:bodyPr/>
          <a:lstStyle/>
          <a:p>
            <a:pPr fontAlgn="auto">
              <a:spcBef>
                <a:spcPts val="0"/>
              </a:spcBef>
              <a:spcAft>
                <a:spcPts val="0"/>
              </a:spcAft>
              <a:defRPr/>
            </a:pPr>
            <a:r>
              <a:rPr lang="en-US" sz="4000" kern="0" dirty="0" smtClean="0">
                <a:solidFill>
                  <a:schemeClr val="bg1"/>
                </a:solidFill>
                <a:latin typeface="Georgia" pitchFamily="18" charset="0"/>
                <a:ea typeface="+mj-ea"/>
                <a:cs typeface="+mj-cs"/>
              </a:rPr>
              <a:t>Rivers and Groundwater</a:t>
            </a:r>
            <a:endParaRPr lang="en-US" sz="4000" kern="0" dirty="0">
              <a:solidFill>
                <a:schemeClr val="bg1"/>
              </a:solidFill>
              <a:latin typeface="Georgia" pitchFamily="18" charset="0"/>
              <a:ea typeface="+mj-ea"/>
              <a:cs typeface="+mj-cs"/>
            </a:endParaRPr>
          </a:p>
        </p:txBody>
      </p:sp>
      <p:pic>
        <p:nvPicPr>
          <p:cNvPr id="5122" name="Picture 2" descr="S:\Building Capacity\ProjectWet\Images\AZ_rivers_cities_map.png"/>
          <p:cNvPicPr>
            <a:picLocks noChangeAspect="1" noChangeArrowheads="1"/>
          </p:cNvPicPr>
          <p:nvPr/>
        </p:nvPicPr>
        <p:blipFill>
          <a:blip r:embed="rId4" cstate="print"/>
          <a:srcRect/>
          <a:stretch>
            <a:fillRect/>
          </a:stretch>
        </p:blipFill>
        <p:spPr bwMode="auto">
          <a:xfrm>
            <a:off x="2667000" y="1676400"/>
            <a:ext cx="3886200" cy="5029200"/>
          </a:xfrm>
          <a:prstGeom prst="rect">
            <a:avLst/>
          </a:prstGeom>
          <a:noFill/>
        </p:spPr>
      </p:pic>
    </p:spTree>
    <p:extLst>
      <p:ext uri="{BB962C8B-B14F-4D97-AF65-F5344CB8AC3E}">
        <p14:creationId xmlns:p14="http://schemas.microsoft.com/office/powerpoint/2010/main" val="29490838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1874" name="Object 2"/>
          <p:cNvGraphicFramePr>
            <a:graphicFrameLocks noGrp="1" noChangeAspect="1"/>
          </p:cNvGraphicFramePr>
          <p:nvPr>
            <p:ph/>
          </p:nvPr>
        </p:nvGraphicFramePr>
        <p:xfrm>
          <a:off x="609600" y="1524000"/>
          <a:ext cx="8305800" cy="3827463"/>
        </p:xfrm>
        <a:graphic>
          <a:graphicData uri="http://schemas.openxmlformats.org/presentationml/2006/ole">
            <mc:AlternateContent xmlns:mc="http://schemas.openxmlformats.org/markup-compatibility/2006">
              <mc:Choice xmlns:v="urn:schemas-microsoft-com:vml" Requires="v">
                <p:oleObj spid="_x0000_s34828" name="Chart" r:id="rId5" imgW="9810902" imgH="5238902" progId="Excel.Sheet.8">
                  <p:embed/>
                </p:oleObj>
              </mc:Choice>
              <mc:Fallback>
                <p:oleObj name="Chart" r:id="rId5" imgW="9810902" imgH="5238902" progId="Excel.Sheet.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l="10638" t="14160" r="11856" b="14851"/>
                      <a:stretch>
                        <a:fillRect/>
                      </a:stretch>
                    </p:blipFill>
                    <p:spPr bwMode="auto">
                      <a:xfrm>
                        <a:off x="609600" y="1524000"/>
                        <a:ext cx="8305800" cy="382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1875" name="Text Box 3"/>
          <p:cNvSpPr txBox="1">
            <a:spLocks noChangeArrowheads="1"/>
          </p:cNvSpPr>
          <p:nvPr/>
        </p:nvSpPr>
        <p:spPr bwMode="auto">
          <a:xfrm>
            <a:off x="762000" y="868363"/>
            <a:ext cx="7620000" cy="579437"/>
          </a:xfrm>
          <a:prstGeom prst="rect">
            <a:avLst/>
          </a:prstGeom>
          <a:noFill/>
          <a:ln w="9525" algn="ctr">
            <a:noFill/>
            <a:miter lim="800000"/>
            <a:headEnd/>
            <a:tailEnd/>
          </a:ln>
          <a:effectLst/>
        </p:spPr>
        <p:txBody>
          <a:bodyPr>
            <a:spAutoFit/>
          </a:bodyPr>
          <a:lstStyle/>
          <a:p>
            <a:pPr algn="ctr" eaLnBrk="1" hangingPunct="1">
              <a:spcBef>
                <a:spcPct val="100000"/>
              </a:spcBef>
            </a:pPr>
            <a:r>
              <a:rPr lang="en-US" sz="3200" b="0" u="sng" dirty="0">
                <a:latin typeface="ImagoBook" pitchFamily="2" charset="0"/>
              </a:rPr>
              <a:t>ENVIRONMENTAL FLOW COMPONENTS</a:t>
            </a:r>
            <a:endParaRPr lang="en-US" sz="3200" b="0" i="1" u="sng" dirty="0">
              <a:latin typeface="ImagoBook" pitchFamily="2" charset="0"/>
            </a:endParaRPr>
          </a:p>
        </p:txBody>
      </p:sp>
      <p:sp>
        <p:nvSpPr>
          <p:cNvPr id="591876" name="Text Box 4"/>
          <p:cNvSpPr txBox="1">
            <a:spLocks noChangeArrowheads="1"/>
          </p:cNvSpPr>
          <p:nvPr/>
        </p:nvSpPr>
        <p:spPr bwMode="auto">
          <a:xfrm>
            <a:off x="3810000" y="5337175"/>
            <a:ext cx="1828800" cy="442913"/>
          </a:xfrm>
          <a:prstGeom prst="rect">
            <a:avLst/>
          </a:prstGeom>
          <a:noFill/>
          <a:ln w="9525" algn="ctr">
            <a:noFill/>
            <a:miter lim="800000"/>
            <a:headEnd/>
            <a:tailEnd/>
          </a:ln>
          <a:effectLst/>
        </p:spPr>
        <p:txBody>
          <a:bodyPr>
            <a:spAutoFit/>
          </a:bodyPr>
          <a:lstStyle/>
          <a:p>
            <a:pPr algn="ctr" eaLnBrk="1" hangingPunct="1">
              <a:spcBef>
                <a:spcPct val="100000"/>
              </a:spcBef>
            </a:pPr>
            <a:r>
              <a:rPr lang="en-US" sz="2300">
                <a:solidFill>
                  <a:srgbClr val="800000"/>
                </a:solidFill>
                <a:latin typeface="Arial" charset="0"/>
              </a:rPr>
              <a:t>Day of Year</a:t>
            </a:r>
            <a:endParaRPr lang="en-US" i="1">
              <a:solidFill>
                <a:srgbClr val="800000"/>
              </a:solidFill>
              <a:latin typeface="ImagoBook" pitchFamily="2" charset="0"/>
            </a:endParaRPr>
          </a:p>
        </p:txBody>
      </p:sp>
      <p:sp>
        <p:nvSpPr>
          <p:cNvPr id="591877" name="Text Box 5"/>
          <p:cNvSpPr txBox="1">
            <a:spLocks noChangeArrowheads="1"/>
          </p:cNvSpPr>
          <p:nvPr/>
        </p:nvSpPr>
        <p:spPr bwMode="auto">
          <a:xfrm rot="16200000">
            <a:off x="-929481" y="2986881"/>
            <a:ext cx="2514600" cy="655638"/>
          </a:xfrm>
          <a:prstGeom prst="rect">
            <a:avLst/>
          </a:prstGeom>
          <a:noFill/>
          <a:ln w="9525" algn="ctr">
            <a:noFill/>
            <a:miter lim="800000"/>
            <a:headEnd/>
            <a:tailEnd/>
          </a:ln>
          <a:effectLst/>
        </p:spPr>
        <p:txBody>
          <a:bodyPr>
            <a:spAutoFit/>
          </a:bodyPr>
          <a:lstStyle/>
          <a:p>
            <a:pPr algn="ctr" eaLnBrk="1" hangingPunct="1">
              <a:spcBef>
                <a:spcPct val="100000"/>
              </a:spcBef>
            </a:pPr>
            <a:endParaRPr lang="en-US" sz="1400" i="1">
              <a:latin typeface="ImagoBook" pitchFamily="2" charset="0"/>
            </a:endParaRPr>
          </a:p>
          <a:p>
            <a:pPr eaLnBrk="1" hangingPunct="1">
              <a:spcAft>
                <a:spcPct val="30000"/>
              </a:spcAft>
            </a:pPr>
            <a:r>
              <a:rPr lang="en-US" sz="2300">
                <a:solidFill>
                  <a:srgbClr val="800000"/>
                </a:solidFill>
                <a:latin typeface="Arial" charset="0"/>
              </a:rPr>
              <a:t>Streamflow (cfs)</a:t>
            </a:r>
            <a:endParaRPr lang="en-US" i="1">
              <a:solidFill>
                <a:srgbClr val="800000"/>
              </a:solidFill>
              <a:latin typeface="ImagoBook" pitchFamily="2" charset="0"/>
            </a:endParaRPr>
          </a:p>
        </p:txBody>
      </p:sp>
      <p:sp>
        <p:nvSpPr>
          <p:cNvPr id="591878" name="Text Box 6"/>
          <p:cNvSpPr txBox="1">
            <a:spLocks noChangeArrowheads="1"/>
          </p:cNvSpPr>
          <p:nvPr/>
        </p:nvSpPr>
        <p:spPr bwMode="auto">
          <a:xfrm>
            <a:off x="2438400" y="3397250"/>
            <a:ext cx="1447800" cy="946150"/>
          </a:xfrm>
          <a:prstGeom prst="rect">
            <a:avLst/>
          </a:prstGeom>
          <a:noFill/>
          <a:ln w="9525" algn="ctr">
            <a:noFill/>
            <a:miter lim="800000"/>
            <a:headEnd/>
            <a:tailEnd/>
          </a:ln>
          <a:effectLst/>
        </p:spPr>
        <p:txBody>
          <a:bodyPr>
            <a:spAutoFit/>
          </a:bodyPr>
          <a:lstStyle/>
          <a:p>
            <a:pPr algn="ctr" eaLnBrk="1" hangingPunct="1">
              <a:spcBef>
                <a:spcPct val="100000"/>
              </a:spcBef>
            </a:pPr>
            <a:r>
              <a:rPr lang="en-US" sz="2800">
                <a:solidFill>
                  <a:srgbClr val="008000"/>
                </a:solidFill>
                <a:latin typeface="Arial" charset="0"/>
              </a:rPr>
              <a:t>Low flow</a:t>
            </a:r>
            <a:endParaRPr lang="en-US" sz="2800" i="1">
              <a:solidFill>
                <a:srgbClr val="008000"/>
              </a:solidFill>
              <a:latin typeface="ImagoBook" pitchFamily="2" charset="0"/>
            </a:endParaRPr>
          </a:p>
        </p:txBody>
      </p:sp>
      <p:sp>
        <p:nvSpPr>
          <p:cNvPr id="591879" name="Text Box 7"/>
          <p:cNvSpPr txBox="1">
            <a:spLocks noChangeArrowheads="1"/>
          </p:cNvSpPr>
          <p:nvPr/>
        </p:nvSpPr>
        <p:spPr bwMode="auto">
          <a:xfrm>
            <a:off x="838200" y="2819400"/>
            <a:ext cx="1524000" cy="1373188"/>
          </a:xfrm>
          <a:prstGeom prst="rect">
            <a:avLst/>
          </a:prstGeom>
          <a:noFill/>
          <a:ln w="9525" algn="ctr">
            <a:noFill/>
            <a:miter lim="800000"/>
            <a:headEnd/>
            <a:tailEnd/>
          </a:ln>
          <a:effectLst/>
        </p:spPr>
        <p:txBody>
          <a:bodyPr>
            <a:spAutoFit/>
          </a:bodyPr>
          <a:lstStyle/>
          <a:p>
            <a:pPr algn="ctr" eaLnBrk="1" hangingPunct="1">
              <a:spcBef>
                <a:spcPct val="100000"/>
              </a:spcBef>
            </a:pPr>
            <a:r>
              <a:rPr lang="en-US" sz="2800">
                <a:solidFill>
                  <a:srgbClr val="0000FF"/>
                </a:solidFill>
                <a:latin typeface="Arial" charset="0"/>
              </a:rPr>
              <a:t>High flow pulse</a:t>
            </a:r>
            <a:endParaRPr lang="en-US" sz="2800" i="1">
              <a:solidFill>
                <a:srgbClr val="0000FF"/>
              </a:solidFill>
              <a:latin typeface="ImagoBook" pitchFamily="2" charset="0"/>
            </a:endParaRPr>
          </a:p>
        </p:txBody>
      </p:sp>
      <p:sp>
        <p:nvSpPr>
          <p:cNvPr id="591880" name="Text Box 8"/>
          <p:cNvSpPr txBox="1">
            <a:spLocks noChangeArrowheads="1"/>
          </p:cNvSpPr>
          <p:nvPr/>
        </p:nvSpPr>
        <p:spPr bwMode="auto">
          <a:xfrm>
            <a:off x="2514600" y="1831975"/>
            <a:ext cx="2743200" cy="519113"/>
          </a:xfrm>
          <a:prstGeom prst="rect">
            <a:avLst/>
          </a:prstGeom>
          <a:noFill/>
          <a:ln w="9525" algn="ctr">
            <a:noFill/>
            <a:miter lim="800000"/>
            <a:headEnd/>
            <a:tailEnd/>
          </a:ln>
          <a:effectLst/>
        </p:spPr>
        <p:txBody>
          <a:bodyPr>
            <a:spAutoFit/>
          </a:bodyPr>
          <a:lstStyle/>
          <a:p>
            <a:pPr algn="ctr" eaLnBrk="1" hangingPunct="1">
              <a:spcBef>
                <a:spcPct val="100000"/>
              </a:spcBef>
            </a:pPr>
            <a:r>
              <a:rPr lang="en-US" sz="2800">
                <a:solidFill>
                  <a:srgbClr val="66FF33"/>
                </a:solidFill>
                <a:latin typeface="Arial" charset="0"/>
              </a:rPr>
              <a:t>Large flood</a:t>
            </a:r>
            <a:endParaRPr lang="en-US" sz="2800" i="1">
              <a:solidFill>
                <a:srgbClr val="66FF33"/>
              </a:solidFill>
              <a:latin typeface="ImagoBook" pitchFamily="2" charset="0"/>
            </a:endParaRPr>
          </a:p>
        </p:txBody>
      </p:sp>
      <p:sp>
        <p:nvSpPr>
          <p:cNvPr id="591881" name="Text Box 9"/>
          <p:cNvSpPr txBox="1">
            <a:spLocks noChangeArrowheads="1"/>
          </p:cNvSpPr>
          <p:nvPr/>
        </p:nvSpPr>
        <p:spPr bwMode="auto">
          <a:xfrm>
            <a:off x="6781800" y="3352800"/>
            <a:ext cx="1600200" cy="946150"/>
          </a:xfrm>
          <a:prstGeom prst="rect">
            <a:avLst/>
          </a:prstGeom>
          <a:noFill/>
          <a:ln w="9525" algn="ctr">
            <a:noFill/>
            <a:miter lim="800000"/>
            <a:headEnd/>
            <a:tailEnd/>
          </a:ln>
          <a:effectLst/>
        </p:spPr>
        <p:txBody>
          <a:bodyPr>
            <a:spAutoFit/>
          </a:bodyPr>
          <a:lstStyle/>
          <a:p>
            <a:pPr algn="ctr" eaLnBrk="1" hangingPunct="1">
              <a:spcBef>
                <a:spcPct val="100000"/>
              </a:spcBef>
            </a:pPr>
            <a:r>
              <a:rPr lang="en-US" sz="2800">
                <a:solidFill>
                  <a:srgbClr val="FF0000"/>
                </a:solidFill>
                <a:latin typeface="Arial" charset="0"/>
              </a:rPr>
              <a:t>Extreme low flow</a:t>
            </a:r>
            <a:endParaRPr lang="en-US" sz="2800" i="1">
              <a:solidFill>
                <a:srgbClr val="FF0000"/>
              </a:solidFill>
              <a:latin typeface="ImagoBook" pitchFamily="2" charset="0"/>
            </a:endParaRPr>
          </a:p>
        </p:txBody>
      </p:sp>
      <p:sp>
        <p:nvSpPr>
          <p:cNvPr id="591882" name="Text Box 10"/>
          <p:cNvSpPr txBox="1">
            <a:spLocks noChangeArrowheads="1"/>
          </p:cNvSpPr>
          <p:nvPr/>
        </p:nvSpPr>
        <p:spPr bwMode="auto">
          <a:xfrm>
            <a:off x="2971800" y="2833688"/>
            <a:ext cx="2743200" cy="519112"/>
          </a:xfrm>
          <a:prstGeom prst="rect">
            <a:avLst/>
          </a:prstGeom>
          <a:noFill/>
          <a:ln w="9525" algn="ctr">
            <a:noFill/>
            <a:miter lim="800000"/>
            <a:headEnd/>
            <a:tailEnd/>
          </a:ln>
          <a:effectLst/>
        </p:spPr>
        <p:txBody>
          <a:bodyPr>
            <a:spAutoFit/>
          </a:bodyPr>
          <a:lstStyle/>
          <a:p>
            <a:pPr algn="ctr" eaLnBrk="1" hangingPunct="1">
              <a:spcBef>
                <a:spcPct val="100000"/>
              </a:spcBef>
            </a:pPr>
            <a:r>
              <a:rPr lang="en-US" sz="2800">
                <a:solidFill>
                  <a:srgbClr val="FF9900"/>
                </a:solidFill>
                <a:latin typeface="Arial" charset="0"/>
              </a:rPr>
              <a:t>Small flood</a:t>
            </a:r>
            <a:endParaRPr lang="en-US" sz="2800" i="1">
              <a:solidFill>
                <a:srgbClr val="FF9900"/>
              </a:solidFill>
              <a:latin typeface="ImagoBook" pitchFamily="2" charset="0"/>
            </a:endParaRPr>
          </a:p>
        </p:txBody>
      </p:sp>
      <p:sp>
        <p:nvSpPr>
          <p:cNvPr id="591883" name="Line 11"/>
          <p:cNvSpPr>
            <a:spLocks noChangeShapeType="1"/>
          </p:cNvSpPr>
          <p:nvPr/>
        </p:nvSpPr>
        <p:spPr bwMode="auto">
          <a:xfrm>
            <a:off x="4953000" y="2060575"/>
            <a:ext cx="1295400" cy="0"/>
          </a:xfrm>
          <a:prstGeom prst="line">
            <a:avLst/>
          </a:prstGeom>
          <a:noFill/>
          <a:ln w="38100">
            <a:solidFill>
              <a:srgbClr val="66FF33"/>
            </a:solidFill>
            <a:round/>
            <a:headEnd/>
            <a:tailEnd type="triangle" w="med" len="med"/>
          </a:ln>
          <a:effectLst/>
        </p:spPr>
        <p:txBody>
          <a:bodyPr/>
          <a:lstStyle/>
          <a:p>
            <a:endParaRPr lang="en-US"/>
          </a:p>
        </p:txBody>
      </p:sp>
      <p:sp>
        <p:nvSpPr>
          <p:cNvPr id="591884" name="Line 12"/>
          <p:cNvSpPr>
            <a:spLocks noChangeShapeType="1"/>
          </p:cNvSpPr>
          <p:nvPr/>
        </p:nvSpPr>
        <p:spPr bwMode="auto">
          <a:xfrm flipH="1">
            <a:off x="1600200" y="4194175"/>
            <a:ext cx="76200" cy="533400"/>
          </a:xfrm>
          <a:prstGeom prst="line">
            <a:avLst/>
          </a:prstGeom>
          <a:noFill/>
          <a:ln w="38100">
            <a:solidFill>
              <a:srgbClr val="0000FF"/>
            </a:solidFill>
            <a:round/>
            <a:headEnd/>
            <a:tailEnd type="triangle" w="med" len="med"/>
          </a:ln>
          <a:effectLst/>
        </p:spPr>
        <p:txBody>
          <a:bodyPr/>
          <a:lstStyle/>
          <a:p>
            <a:endParaRPr lang="en-US"/>
          </a:p>
        </p:txBody>
      </p:sp>
      <p:sp>
        <p:nvSpPr>
          <p:cNvPr id="591885" name="Line 13"/>
          <p:cNvSpPr>
            <a:spLocks noChangeShapeType="1"/>
          </p:cNvSpPr>
          <p:nvPr/>
        </p:nvSpPr>
        <p:spPr bwMode="auto">
          <a:xfrm>
            <a:off x="3124200" y="4270375"/>
            <a:ext cx="381000" cy="609600"/>
          </a:xfrm>
          <a:prstGeom prst="line">
            <a:avLst/>
          </a:prstGeom>
          <a:noFill/>
          <a:ln w="38100">
            <a:solidFill>
              <a:srgbClr val="008000"/>
            </a:solidFill>
            <a:round/>
            <a:headEnd/>
            <a:tailEnd type="triangle" w="med" len="med"/>
          </a:ln>
          <a:effectLst/>
        </p:spPr>
        <p:txBody>
          <a:bodyPr/>
          <a:lstStyle/>
          <a:p>
            <a:endParaRPr lang="en-US"/>
          </a:p>
        </p:txBody>
      </p:sp>
      <p:sp>
        <p:nvSpPr>
          <p:cNvPr id="591886" name="Line 14"/>
          <p:cNvSpPr>
            <a:spLocks noChangeShapeType="1"/>
          </p:cNvSpPr>
          <p:nvPr/>
        </p:nvSpPr>
        <p:spPr bwMode="auto">
          <a:xfrm>
            <a:off x="4724400" y="3279775"/>
            <a:ext cx="762000" cy="762000"/>
          </a:xfrm>
          <a:prstGeom prst="line">
            <a:avLst/>
          </a:prstGeom>
          <a:noFill/>
          <a:ln w="38100">
            <a:solidFill>
              <a:srgbClr val="FF9900"/>
            </a:solidFill>
            <a:round/>
            <a:headEnd/>
            <a:tailEnd type="triangle" w="med" len="med"/>
          </a:ln>
          <a:effectLst/>
        </p:spPr>
        <p:txBody>
          <a:bodyPr/>
          <a:lstStyle/>
          <a:p>
            <a:endParaRPr lang="en-US"/>
          </a:p>
        </p:txBody>
      </p:sp>
      <p:sp>
        <p:nvSpPr>
          <p:cNvPr id="591887" name="Line 15"/>
          <p:cNvSpPr>
            <a:spLocks noChangeShapeType="1"/>
          </p:cNvSpPr>
          <p:nvPr/>
        </p:nvSpPr>
        <p:spPr bwMode="auto">
          <a:xfrm>
            <a:off x="7391400" y="4270375"/>
            <a:ext cx="609600" cy="838200"/>
          </a:xfrm>
          <a:prstGeom prst="line">
            <a:avLst/>
          </a:prstGeom>
          <a:noFill/>
          <a:ln w="38100">
            <a:solidFill>
              <a:srgbClr val="FF0000"/>
            </a:solidFill>
            <a:round/>
            <a:headEnd/>
            <a:tailEnd type="stealth" w="med" len="med"/>
          </a:ln>
          <a:effectLst/>
        </p:spPr>
        <p:txBody>
          <a:bodyPr/>
          <a:lstStyle/>
          <a:p>
            <a:endParaRPr lang="en-US"/>
          </a:p>
        </p:txBody>
      </p:sp>
      <p:sp>
        <p:nvSpPr>
          <p:cNvPr id="591888" name="Text Box 16"/>
          <p:cNvSpPr txBox="1">
            <a:spLocks noChangeArrowheads="1"/>
          </p:cNvSpPr>
          <p:nvPr/>
        </p:nvSpPr>
        <p:spPr bwMode="auto">
          <a:xfrm>
            <a:off x="304800" y="5638800"/>
            <a:ext cx="9144000" cy="946150"/>
          </a:xfrm>
          <a:prstGeom prst="rect">
            <a:avLst/>
          </a:prstGeom>
          <a:noFill/>
          <a:ln w="9525" algn="ctr">
            <a:noFill/>
            <a:miter lim="800000"/>
            <a:headEnd/>
            <a:tailEnd/>
          </a:ln>
          <a:effectLst/>
        </p:spPr>
        <p:txBody>
          <a:bodyPr>
            <a:spAutoFit/>
          </a:bodyPr>
          <a:lstStyle/>
          <a:p>
            <a:pPr algn="ctr" eaLnBrk="1" hangingPunct="1">
              <a:spcBef>
                <a:spcPct val="100000"/>
              </a:spcBef>
            </a:pPr>
            <a:endParaRPr lang="en-US" sz="2800" i="1">
              <a:latin typeface="ImagoBook" pitchFamily="2" charset="0"/>
            </a:endParaRPr>
          </a:p>
          <a:p>
            <a:pPr eaLnBrk="1" hangingPunct="1">
              <a:spcAft>
                <a:spcPct val="30000"/>
              </a:spcAft>
            </a:pPr>
            <a:r>
              <a:rPr lang="en-US" sz="2800">
                <a:solidFill>
                  <a:srgbClr val="800000"/>
                </a:solidFill>
                <a:latin typeface="ImagoBook" pitchFamily="2" charset="0"/>
              </a:rPr>
              <a:t>Magnitude, frequency, duration, timing, rate of change</a:t>
            </a:r>
            <a:endParaRPr lang="en-US" sz="2800" i="1">
              <a:solidFill>
                <a:srgbClr val="800000"/>
              </a:solidFill>
              <a:latin typeface="ImagoBook" pitchFamily="2" charset="0"/>
            </a:endParaRPr>
          </a:p>
        </p:txBody>
      </p:sp>
      <p:sp>
        <p:nvSpPr>
          <p:cNvPr id="591889" name="Text Box 17"/>
          <p:cNvSpPr txBox="1">
            <a:spLocks noChangeArrowheads="1"/>
          </p:cNvSpPr>
          <p:nvPr/>
        </p:nvSpPr>
        <p:spPr bwMode="auto">
          <a:xfrm>
            <a:off x="1371600" y="120650"/>
            <a:ext cx="6324600" cy="641350"/>
          </a:xfrm>
          <a:prstGeom prst="rect">
            <a:avLst/>
          </a:prstGeom>
          <a:noFill/>
          <a:ln w="9525" algn="ctr">
            <a:noFill/>
            <a:miter lim="800000"/>
            <a:headEnd/>
            <a:tailEnd/>
          </a:ln>
          <a:effectLst/>
        </p:spPr>
        <p:txBody>
          <a:bodyPr>
            <a:spAutoFit/>
          </a:bodyPr>
          <a:lstStyle/>
          <a:p>
            <a:pPr algn="ctr" eaLnBrk="1" hangingPunct="1">
              <a:spcBef>
                <a:spcPct val="100000"/>
              </a:spcBef>
            </a:pPr>
            <a:r>
              <a:rPr lang="en-US" sz="3600" dirty="0" err="1">
                <a:latin typeface="ImagoBook" pitchFamily="2" charset="0"/>
              </a:rPr>
              <a:t>Streamflow</a:t>
            </a:r>
            <a:r>
              <a:rPr lang="en-US" sz="3600" dirty="0">
                <a:latin typeface="ImagoBook" pitchFamily="2" charset="0"/>
              </a:rPr>
              <a:t> Regime</a:t>
            </a:r>
          </a:p>
        </p:txBody>
      </p:sp>
      <p:sp>
        <p:nvSpPr>
          <p:cNvPr id="591890" name="Text Box 18"/>
          <p:cNvSpPr txBox="1">
            <a:spLocks noChangeArrowheads="1"/>
          </p:cNvSpPr>
          <p:nvPr/>
        </p:nvSpPr>
        <p:spPr bwMode="auto">
          <a:xfrm>
            <a:off x="304800" y="5684838"/>
            <a:ext cx="2057400" cy="457200"/>
          </a:xfrm>
          <a:prstGeom prst="rect">
            <a:avLst/>
          </a:prstGeom>
          <a:noFill/>
          <a:ln w="9525">
            <a:noFill/>
            <a:miter lim="800000"/>
            <a:headEnd/>
            <a:tailEnd/>
          </a:ln>
          <a:effectLst/>
        </p:spPr>
        <p:txBody>
          <a:bodyPr>
            <a:spAutoFit/>
          </a:bodyPr>
          <a:lstStyle/>
          <a:p>
            <a:pPr eaLnBrk="1" hangingPunct="1"/>
            <a:r>
              <a:rPr lang="en-US" i="1" u="sng">
                <a:solidFill>
                  <a:srgbClr val="800000"/>
                </a:solidFill>
                <a:latin typeface="ImagoBook" pitchFamily="2" charset="0"/>
              </a:rPr>
              <a:t>For each:</a:t>
            </a:r>
            <a:endParaRPr lang="en-US" u="sng">
              <a:solidFill>
                <a:srgbClr val="800000"/>
              </a:solidFill>
              <a:latin typeface="ImagoBook" pitchFamily="2" charset="0"/>
            </a:endParaRPr>
          </a:p>
        </p:txBody>
      </p:sp>
      <p:sp>
        <p:nvSpPr>
          <p:cNvPr id="591891" name="Text Box 19"/>
          <p:cNvSpPr txBox="1">
            <a:spLocks noChangeArrowheads="1"/>
          </p:cNvSpPr>
          <p:nvPr/>
        </p:nvSpPr>
        <p:spPr bwMode="auto">
          <a:xfrm>
            <a:off x="6629400" y="1568450"/>
            <a:ext cx="2133600" cy="641350"/>
          </a:xfrm>
          <a:prstGeom prst="rect">
            <a:avLst/>
          </a:prstGeom>
          <a:noFill/>
          <a:ln w="9525" algn="ctr">
            <a:noFill/>
            <a:miter lim="800000"/>
            <a:headEnd/>
            <a:tailEnd/>
          </a:ln>
          <a:effectLst/>
        </p:spPr>
        <p:txBody>
          <a:bodyPr>
            <a:spAutoFit/>
          </a:bodyPr>
          <a:lstStyle/>
          <a:p>
            <a:pPr algn="r" eaLnBrk="1" hangingPunct="1">
              <a:spcBef>
                <a:spcPct val="50000"/>
              </a:spcBef>
            </a:pPr>
            <a:r>
              <a:rPr lang="en-US" sz="1800" b="0">
                <a:solidFill>
                  <a:srgbClr val="0000FF"/>
                </a:solidFill>
                <a:latin typeface="ImagoBook" pitchFamily="2" charset="0"/>
              </a:rPr>
              <a:t>Output from TNC’s </a:t>
            </a:r>
            <a:r>
              <a:rPr lang="en-US" sz="1800" i="1">
                <a:solidFill>
                  <a:srgbClr val="0000FF"/>
                </a:solidFill>
                <a:latin typeface="ImagoBook" pitchFamily="2" charset="0"/>
              </a:rPr>
              <a:t>IHA</a:t>
            </a:r>
            <a:r>
              <a:rPr lang="en-US" sz="1800" b="0" i="1">
                <a:solidFill>
                  <a:srgbClr val="0000FF"/>
                </a:solidFill>
                <a:latin typeface="ImagoBook" pitchFamily="2" charset="0"/>
              </a:rPr>
              <a:t> </a:t>
            </a:r>
            <a:r>
              <a:rPr lang="en-US" sz="1800" b="0">
                <a:solidFill>
                  <a:srgbClr val="0000FF"/>
                </a:solidFill>
                <a:latin typeface="ImagoBook" pitchFamily="2" charset="0"/>
              </a:rPr>
              <a:t>software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096" name="Object 0"/>
          <p:cNvGraphicFramePr>
            <a:graphicFrameLocks noChangeAspect="1"/>
          </p:cNvGraphicFramePr>
          <p:nvPr/>
        </p:nvGraphicFramePr>
        <p:xfrm>
          <a:off x="157163" y="1066800"/>
          <a:ext cx="7575550" cy="5602288"/>
        </p:xfrm>
        <a:graphic>
          <a:graphicData uri="http://schemas.openxmlformats.org/presentationml/2006/ole">
            <mc:AlternateContent xmlns:mc="http://schemas.openxmlformats.org/markup-compatibility/2006">
              <mc:Choice xmlns:v="urn:schemas-microsoft-com:vml" Requires="v">
                <p:oleObj spid="_x0000_s1036" name="Bitmap Image" r:id="rId4" imgW="7574936" imgH="5966977" progId="PBrush">
                  <p:embed/>
                </p:oleObj>
              </mc:Choice>
              <mc:Fallback>
                <p:oleObj name="Bitmap Image" r:id="rId4" imgW="7574936" imgH="5966977"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b="6129"/>
                      <a:stretch>
                        <a:fillRect/>
                      </a:stretch>
                    </p:blipFill>
                    <p:spPr bwMode="auto">
                      <a:xfrm>
                        <a:off x="157163" y="1066800"/>
                        <a:ext cx="7575550" cy="5602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7763" name="Line 3"/>
          <p:cNvSpPr>
            <a:spLocks noChangeShapeType="1"/>
          </p:cNvSpPr>
          <p:nvPr/>
        </p:nvSpPr>
        <p:spPr bwMode="auto">
          <a:xfrm flipV="1">
            <a:off x="1506538" y="2386013"/>
            <a:ext cx="5867400" cy="0"/>
          </a:xfrm>
          <a:prstGeom prst="line">
            <a:avLst/>
          </a:prstGeom>
          <a:noFill/>
          <a:ln w="38100">
            <a:solidFill>
              <a:srgbClr val="FF0000"/>
            </a:solidFill>
            <a:prstDash val="lgDash"/>
            <a:round/>
            <a:headEnd type="none" w="sm" len="sm"/>
            <a:tailEnd type="none" w="sm" len="sm"/>
          </a:ln>
          <a:effectLst/>
        </p:spPr>
        <p:txBody>
          <a:bodyPr wrap="none" anchor="ctr"/>
          <a:lstStyle/>
          <a:p>
            <a:endParaRPr lang="en-US"/>
          </a:p>
        </p:txBody>
      </p:sp>
      <p:grpSp>
        <p:nvGrpSpPr>
          <p:cNvPr id="2" name="Group 4"/>
          <p:cNvGrpSpPr>
            <a:grpSpLocks/>
          </p:cNvGrpSpPr>
          <p:nvPr/>
        </p:nvGrpSpPr>
        <p:grpSpPr bwMode="auto">
          <a:xfrm>
            <a:off x="7386638" y="2379663"/>
            <a:ext cx="1600200" cy="2362200"/>
            <a:chOff x="4608" y="1356"/>
            <a:chExt cx="1008" cy="1488"/>
          </a:xfrm>
        </p:grpSpPr>
        <p:sp>
          <p:nvSpPr>
            <p:cNvPr id="117765" name="Text Box 5"/>
            <p:cNvSpPr txBox="1">
              <a:spLocks noChangeArrowheads="1"/>
            </p:cNvSpPr>
            <p:nvPr/>
          </p:nvSpPr>
          <p:spPr bwMode="auto">
            <a:xfrm>
              <a:off x="4704" y="1824"/>
              <a:ext cx="912" cy="585"/>
            </a:xfrm>
            <a:prstGeom prst="rect">
              <a:avLst/>
            </a:prstGeom>
            <a:noFill/>
            <a:ln w="12700">
              <a:solidFill>
                <a:schemeClr val="tx1"/>
              </a:solidFill>
              <a:miter lim="800000"/>
              <a:headEnd type="none" w="sm" len="sm"/>
              <a:tailEnd type="none" w="sm" len="sm"/>
            </a:ln>
            <a:effectLst/>
          </p:spPr>
          <p:txBody>
            <a:bodyPr>
              <a:spAutoFit/>
            </a:bodyPr>
            <a:lstStyle/>
            <a:p>
              <a:pPr algn="ctr"/>
              <a:r>
                <a:rPr lang="en-US" sz="1800" b="1">
                  <a:latin typeface="Century Gothic" pitchFamily="34" charset="0"/>
                </a:rPr>
                <a:t>Minimum Integrity Thresholds</a:t>
              </a:r>
              <a:endParaRPr lang="en-US" sz="1600" b="1" i="1">
                <a:latin typeface="Century Gothic" pitchFamily="34" charset="0"/>
              </a:endParaRPr>
            </a:p>
          </p:txBody>
        </p:sp>
        <p:cxnSp>
          <p:nvCxnSpPr>
            <p:cNvPr id="117766" name="AutoShape 6"/>
            <p:cNvCxnSpPr>
              <a:cxnSpLocks noChangeShapeType="1"/>
              <a:stCxn id="117765" idx="0"/>
              <a:endCxn id="117763" idx="1"/>
            </p:cNvCxnSpPr>
            <p:nvPr/>
          </p:nvCxnSpPr>
          <p:spPr bwMode="auto">
            <a:xfrm flipH="1" flipV="1">
              <a:off x="4608" y="1356"/>
              <a:ext cx="552" cy="468"/>
            </a:xfrm>
            <a:prstGeom prst="straightConnector1">
              <a:avLst/>
            </a:prstGeom>
            <a:noFill/>
            <a:ln w="38100">
              <a:solidFill>
                <a:schemeClr val="tx1"/>
              </a:solidFill>
              <a:round/>
              <a:headEnd type="none" w="sm" len="sm"/>
              <a:tailEnd type="triangle" w="med" len="med"/>
            </a:ln>
            <a:effectLst/>
          </p:spPr>
        </p:cxnSp>
        <p:cxnSp>
          <p:nvCxnSpPr>
            <p:cNvPr id="117767" name="AutoShape 7"/>
            <p:cNvCxnSpPr>
              <a:cxnSpLocks noChangeShapeType="1"/>
              <a:stCxn id="117765" idx="2"/>
            </p:cNvCxnSpPr>
            <p:nvPr/>
          </p:nvCxnSpPr>
          <p:spPr bwMode="auto">
            <a:xfrm flipH="1">
              <a:off x="4608" y="2409"/>
              <a:ext cx="552" cy="435"/>
            </a:xfrm>
            <a:prstGeom prst="straightConnector1">
              <a:avLst/>
            </a:prstGeom>
            <a:noFill/>
            <a:ln w="38100">
              <a:solidFill>
                <a:schemeClr val="tx1"/>
              </a:solidFill>
              <a:round/>
              <a:headEnd type="none" w="sm" len="sm"/>
              <a:tailEnd type="triangle" w="med" len="med"/>
            </a:ln>
            <a:effectLst/>
          </p:spPr>
        </p:cxnSp>
      </p:grpSp>
      <p:sp>
        <p:nvSpPr>
          <p:cNvPr id="117768" name="Rectangle 8"/>
          <p:cNvSpPr>
            <a:spLocks noChangeArrowheads="1"/>
          </p:cNvSpPr>
          <p:nvPr/>
        </p:nvSpPr>
        <p:spPr bwMode="auto">
          <a:xfrm>
            <a:off x="838200" y="0"/>
            <a:ext cx="7772400" cy="1066800"/>
          </a:xfrm>
          <a:prstGeom prst="rect">
            <a:avLst/>
          </a:prstGeom>
          <a:noFill/>
          <a:ln w="9525">
            <a:noFill/>
            <a:miter lim="800000"/>
            <a:headEnd/>
            <a:tailEnd/>
          </a:ln>
          <a:effectLst/>
        </p:spPr>
        <p:txBody>
          <a:bodyPr anchor="ctr"/>
          <a:lstStyle/>
          <a:p>
            <a:pPr algn="ctr"/>
            <a:r>
              <a:rPr lang="en-US" sz="4400" b="1">
                <a:solidFill>
                  <a:srgbClr val="FF9933"/>
                </a:solidFill>
                <a:effectLst>
                  <a:outerShdw blurRad="38100" dist="38100" dir="2700000" algn="tl">
                    <a:srgbClr val="000000"/>
                  </a:outerShdw>
                </a:effectLst>
              </a:rPr>
              <a:t>Natural Ranges of Variation</a:t>
            </a:r>
            <a:endParaRPr lang="en-US" sz="4800" b="1">
              <a:solidFill>
                <a:srgbClr val="FF9933"/>
              </a:solidFill>
              <a:effectLst>
                <a:outerShdw blurRad="38100" dist="38100" dir="2700000" algn="tl">
                  <a:srgbClr val="000000"/>
                </a:outerShdw>
              </a:effectLst>
            </a:endParaRPr>
          </a:p>
        </p:txBody>
      </p:sp>
      <p:sp>
        <p:nvSpPr>
          <p:cNvPr id="117769" name="Line 9"/>
          <p:cNvSpPr>
            <a:spLocks noChangeShapeType="1"/>
          </p:cNvSpPr>
          <p:nvPr/>
        </p:nvSpPr>
        <p:spPr bwMode="auto">
          <a:xfrm flipV="1">
            <a:off x="1506538" y="4735513"/>
            <a:ext cx="5867400" cy="12700"/>
          </a:xfrm>
          <a:prstGeom prst="line">
            <a:avLst/>
          </a:prstGeom>
          <a:noFill/>
          <a:ln w="38100">
            <a:solidFill>
              <a:srgbClr val="FF0000"/>
            </a:solidFill>
            <a:prstDash val="lgDash"/>
            <a:round/>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8" y="225104"/>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762008" y="1456496"/>
            <a:ext cx="8229600" cy="4389120"/>
          </a:xfrm>
        </p:spPr>
        <p:txBody>
          <a:bodyPr/>
          <a:lstStyle/>
          <a:p>
            <a:r>
              <a:rPr lang="en-US" dirty="0" smtClean="0"/>
              <a:t>Situational analysis</a:t>
            </a:r>
          </a:p>
          <a:p>
            <a:r>
              <a:rPr lang="en-US" dirty="0" smtClean="0"/>
              <a:t>Freshwater ecosystem services</a:t>
            </a:r>
          </a:p>
          <a:p>
            <a:r>
              <a:rPr lang="en-US" dirty="0" smtClean="0"/>
              <a:t>How human’s have changed Arizona’s rivers</a:t>
            </a:r>
          </a:p>
          <a:p>
            <a:r>
              <a:rPr lang="en-US" dirty="0"/>
              <a:t>How The Nature Conservancy </a:t>
            </a:r>
            <a:r>
              <a:rPr lang="en-US" dirty="0" smtClean="0"/>
              <a:t>does its work</a:t>
            </a:r>
            <a:endParaRPr lang="en-US" dirty="0"/>
          </a:p>
          <a:p>
            <a:r>
              <a:rPr lang="en-US" dirty="0" smtClean="0"/>
              <a:t>The natural flow paradigm</a:t>
            </a:r>
          </a:p>
          <a:p>
            <a:r>
              <a:rPr lang="en-US" dirty="0" smtClean="0"/>
              <a:t>The science of environmental flows</a:t>
            </a:r>
          </a:p>
          <a:p>
            <a:r>
              <a:rPr lang="en-US" dirty="0" smtClean="0"/>
              <a:t>Discussion</a:t>
            </a:r>
          </a:p>
          <a:p>
            <a:pPr lvl="1"/>
            <a:endParaRPr lang="en-US" dirty="0"/>
          </a:p>
        </p:txBody>
      </p:sp>
      <p:grpSp>
        <p:nvGrpSpPr>
          <p:cNvPr id="5" name="Group 12"/>
          <p:cNvGrpSpPr>
            <a:grpSpLocks/>
          </p:cNvGrpSpPr>
          <p:nvPr/>
        </p:nvGrpSpPr>
        <p:grpSpPr bwMode="auto">
          <a:xfrm>
            <a:off x="5867400" y="4800600"/>
            <a:ext cx="3124200" cy="1908175"/>
            <a:chOff x="336" y="2784"/>
            <a:chExt cx="2160" cy="1250"/>
          </a:xfrm>
        </p:grpSpPr>
        <p:pic>
          <p:nvPicPr>
            <p:cNvPr id="6" name="Picture 9" descr="DamselFly_VerdeRv_Oct06_Haney"/>
            <p:cNvPicPr>
              <a:picLocks noChangeAspect="1" noChangeArrowheads="1"/>
            </p:cNvPicPr>
            <p:nvPr/>
          </p:nvPicPr>
          <p:blipFill>
            <a:blip r:embed="rId2" cstate="print"/>
            <a:srcRect/>
            <a:stretch>
              <a:fillRect/>
            </a:stretch>
          </p:blipFill>
          <p:spPr bwMode="auto">
            <a:xfrm>
              <a:off x="336" y="2784"/>
              <a:ext cx="2160" cy="1248"/>
            </a:xfrm>
            <a:prstGeom prst="rect">
              <a:avLst/>
            </a:prstGeom>
            <a:noFill/>
          </p:spPr>
        </p:pic>
        <p:sp>
          <p:nvSpPr>
            <p:cNvPr id="7" name="Text Box 10"/>
            <p:cNvSpPr txBox="1">
              <a:spLocks noChangeArrowheads="1"/>
            </p:cNvSpPr>
            <p:nvPr/>
          </p:nvSpPr>
          <p:spPr bwMode="auto">
            <a:xfrm>
              <a:off x="374" y="3861"/>
              <a:ext cx="595" cy="173"/>
            </a:xfrm>
            <a:prstGeom prst="rect">
              <a:avLst/>
            </a:prstGeom>
            <a:noFill/>
            <a:ln w="9525">
              <a:noFill/>
              <a:miter lim="800000"/>
              <a:headEnd/>
              <a:tailEnd/>
            </a:ln>
            <a:effectLst/>
          </p:spPr>
          <p:txBody>
            <a:bodyPr wrap="none">
              <a:spAutoFit/>
            </a:bodyPr>
            <a:lstStyle/>
            <a:p>
              <a:r>
                <a:rPr lang="en-US" sz="1200">
                  <a:solidFill>
                    <a:srgbClr val="990000"/>
                  </a:solidFill>
                  <a:latin typeface="Arial" charset="0"/>
                </a:rPr>
                <a:t>Damsel fly</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a:xfrm>
            <a:off x="685800" y="228600"/>
            <a:ext cx="7772400" cy="685800"/>
          </a:xfrm>
        </p:spPr>
        <p:txBody>
          <a:bodyPr/>
          <a:lstStyle/>
          <a:p>
            <a:r>
              <a:rPr lang="en-US" sz="2800" dirty="0">
                <a:solidFill>
                  <a:schemeClr val="tx1"/>
                </a:solidFill>
                <a:effectLst>
                  <a:outerShdw blurRad="38100" dist="38100" dir="2700000" algn="tl">
                    <a:srgbClr val="000000"/>
                  </a:outerShdw>
                </a:effectLst>
                <a:latin typeface="Arial" charset="0"/>
              </a:rPr>
              <a:t>Tying Biologic Needs to Hydrologic Conditions</a:t>
            </a:r>
          </a:p>
        </p:txBody>
      </p:sp>
      <p:pic>
        <p:nvPicPr>
          <p:cNvPr id="605187" name="Picture 3"/>
          <p:cNvPicPr>
            <a:picLocks noGrp="1" noChangeAspect="1" noChangeArrowheads="1"/>
          </p:cNvPicPr>
          <p:nvPr>
            <p:ph idx="1"/>
          </p:nvPr>
        </p:nvPicPr>
        <p:blipFill>
          <a:blip r:embed="rId3" cstate="print"/>
          <a:srcRect l="2779" b="7605"/>
          <a:stretch>
            <a:fillRect/>
          </a:stretch>
        </p:blipFill>
        <p:spPr>
          <a:xfrm>
            <a:off x="609600" y="990600"/>
            <a:ext cx="8001000" cy="5006975"/>
          </a:xfrm>
          <a:noFill/>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6181" name="Object 5"/>
          <p:cNvGraphicFramePr>
            <a:graphicFrameLocks noGrp="1" noChangeAspect="1"/>
          </p:cNvGraphicFramePr>
          <p:nvPr>
            <p:ph idx="1"/>
          </p:nvPr>
        </p:nvGraphicFramePr>
        <p:xfrm>
          <a:off x="94613" y="1744662"/>
          <a:ext cx="8973187" cy="4427537"/>
        </p:xfrm>
        <a:graphic>
          <a:graphicData uri="http://schemas.openxmlformats.org/presentationml/2006/ole">
            <mc:AlternateContent xmlns:mc="http://schemas.openxmlformats.org/markup-compatibility/2006">
              <mc:Choice xmlns:v="urn:schemas-microsoft-com:vml" Requires="v">
                <p:oleObj spid="_x0000_s30732" name="Chart" r:id="rId5" imgW="9458257" imgH="4657725" progId="Excel.Sheet.8">
                  <p:embed/>
                </p:oleObj>
              </mc:Choice>
              <mc:Fallback>
                <p:oleObj name="Chart" r:id="rId5" imgW="9458257" imgH="4657725" progId="Excel.Sheet.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r="9756"/>
                      <a:stretch>
                        <a:fillRect/>
                      </a:stretch>
                    </p:blipFill>
                    <p:spPr bwMode="auto">
                      <a:xfrm>
                        <a:off x="94613" y="1744662"/>
                        <a:ext cx="8973187" cy="4427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itle 3"/>
          <p:cNvSpPr>
            <a:spLocks noGrp="1"/>
          </p:cNvSpPr>
          <p:nvPr>
            <p:ph type="title"/>
          </p:nvPr>
        </p:nvSpPr>
        <p:spPr>
          <a:xfrm>
            <a:off x="457200" y="381000"/>
            <a:ext cx="8229600" cy="1143000"/>
          </a:xfrm>
        </p:spPr>
        <p:txBody>
          <a:bodyPr>
            <a:normAutofit/>
          </a:bodyPr>
          <a:lstStyle/>
          <a:p>
            <a:r>
              <a:rPr lang="en-US" sz="4000" dirty="0" smtClean="0"/>
              <a:t>The Verde River – three USGS gages</a:t>
            </a:r>
            <a:endParaRPr lang="en-US" sz="4000"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304800" y="685800"/>
            <a:ext cx="8470900" cy="580390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6553200" cy="1143000"/>
          </a:xfrm>
        </p:spPr>
        <p:txBody>
          <a:bodyPr>
            <a:normAutofit/>
          </a:bodyPr>
          <a:lstStyle/>
          <a:p>
            <a:r>
              <a:rPr lang="en-US" dirty="0" smtClean="0"/>
              <a:t>How do we DO it?</a:t>
            </a:r>
            <a:endParaRPr lang="en-US" dirty="0"/>
          </a:p>
        </p:txBody>
      </p:sp>
      <p:sp>
        <p:nvSpPr>
          <p:cNvPr id="3" name="Content Placeholder 2"/>
          <p:cNvSpPr>
            <a:spLocks noGrp="1"/>
          </p:cNvSpPr>
          <p:nvPr>
            <p:ph idx="1"/>
          </p:nvPr>
        </p:nvSpPr>
        <p:spPr>
          <a:xfrm>
            <a:off x="457200" y="1295400"/>
            <a:ext cx="8382000" cy="1219200"/>
          </a:xfrm>
        </p:spPr>
        <p:txBody>
          <a:bodyPr>
            <a:normAutofit/>
          </a:bodyPr>
          <a:lstStyle/>
          <a:p>
            <a:r>
              <a:rPr lang="en-US" dirty="0" smtClean="0"/>
              <a:t>2003: Global review found </a:t>
            </a:r>
            <a:r>
              <a:rPr lang="en-US" b="1" dirty="0" smtClean="0"/>
              <a:t>207</a:t>
            </a:r>
            <a:r>
              <a:rPr lang="en-US" dirty="0" smtClean="0"/>
              <a:t> methodologies applied in </a:t>
            </a:r>
            <a:r>
              <a:rPr lang="en-US" b="1" dirty="0" smtClean="0"/>
              <a:t>44</a:t>
            </a:r>
            <a:r>
              <a:rPr lang="en-US" dirty="0" smtClean="0"/>
              <a:t> countries in six world regions. </a:t>
            </a:r>
          </a:p>
        </p:txBody>
      </p:sp>
      <p:sp>
        <p:nvSpPr>
          <p:cNvPr id="5" name="TextBox 4"/>
          <p:cNvSpPr txBox="1"/>
          <p:nvPr/>
        </p:nvSpPr>
        <p:spPr>
          <a:xfrm>
            <a:off x="443948" y="2325756"/>
            <a:ext cx="2590800" cy="954107"/>
          </a:xfrm>
          <a:prstGeom prst="rect">
            <a:avLst/>
          </a:prstGeom>
          <a:noFill/>
        </p:spPr>
        <p:txBody>
          <a:bodyPr wrap="square" rtlCol="0">
            <a:spAutoFit/>
          </a:bodyPr>
          <a:lstStyle/>
          <a:p>
            <a:r>
              <a:rPr lang="en-US" sz="1400" dirty="0" err="1" smtClean="0">
                <a:solidFill>
                  <a:schemeClr val="bg1">
                    <a:lumMod val="95000"/>
                  </a:schemeClr>
                </a:solidFill>
              </a:rPr>
              <a:t>Tharme</a:t>
            </a:r>
            <a:r>
              <a:rPr lang="en-US" sz="1400" dirty="0" smtClean="0">
                <a:solidFill>
                  <a:schemeClr val="bg1">
                    <a:lumMod val="95000"/>
                  </a:schemeClr>
                </a:solidFill>
              </a:rPr>
              <a:t>, R.E. 2003. A  global perspective on environmental flow assessment: </a:t>
            </a:r>
            <a:r>
              <a:rPr lang="fr-FR" sz="1400" dirty="0" smtClean="0">
                <a:solidFill>
                  <a:schemeClr val="bg1">
                    <a:lumMod val="95000"/>
                  </a:schemeClr>
                </a:solidFill>
              </a:rPr>
              <a:t>River </a:t>
            </a:r>
            <a:r>
              <a:rPr lang="fr-FR" sz="1400" dirty="0" err="1" smtClean="0">
                <a:solidFill>
                  <a:schemeClr val="bg1">
                    <a:lumMod val="95000"/>
                  </a:schemeClr>
                </a:solidFill>
              </a:rPr>
              <a:t>Res</a:t>
            </a:r>
            <a:r>
              <a:rPr lang="fr-FR" sz="1400" dirty="0" smtClean="0">
                <a:solidFill>
                  <a:schemeClr val="bg1">
                    <a:lumMod val="95000"/>
                  </a:schemeClr>
                </a:solidFill>
              </a:rPr>
              <a:t>. </a:t>
            </a:r>
            <a:r>
              <a:rPr lang="fr-FR" sz="1400" dirty="0" err="1" smtClean="0">
                <a:solidFill>
                  <a:schemeClr val="bg1">
                    <a:lumMod val="95000"/>
                  </a:schemeClr>
                </a:solidFill>
              </a:rPr>
              <a:t>Applic</a:t>
            </a:r>
            <a:r>
              <a:rPr lang="fr-FR" sz="1400" dirty="0" smtClean="0">
                <a:solidFill>
                  <a:schemeClr val="bg1">
                    <a:lumMod val="95000"/>
                  </a:schemeClr>
                </a:solidFill>
              </a:rPr>
              <a:t>. 19: 397–441</a:t>
            </a:r>
            <a:endParaRPr lang="en-US" sz="1400" dirty="0">
              <a:solidFill>
                <a:schemeClr val="bg1">
                  <a:lumMod val="95000"/>
                </a:schemeClr>
              </a:solidFill>
            </a:endParaRPr>
          </a:p>
        </p:txBody>
      </p:sp>
      <p:pic>
        <p:nvPicPr>
          <p:cNvPr id="7" name="Picture 2"/>
          <p:cNvPicPr>
            <a:picLocks noChangeAspect="1" noChangeArrowheads="1"/>
          </p:cNvPicPr>
          <p:nvPr/>
        </p:nvPicPr>
        <p:blipFill>
          <a:blip r:embed="rId3" cstate="print"/>
          <a:srcRect/>
          <a:stretch>
            <a:fillRect/>
          </a:stretch>
        </p:blipFill>
        <p:spPr bwMode="auto">
          <a:xfrm>
            <a:off x="3221932" y="2743200"/>
            <a:ext cx="5829300" cy="3886200"/>
          </a:xfrm>
          <a:prstGeom prst="rect">
            <a:avLst/>
          </a:prstGeom>
          <a:noFill/>
          <a:ln w="9525">
            <a:noFill/>
            <a:miter lim="800000"/>
            <a:headEnd/>
            <a:tailEnd/>
          </a:ln>
        </p:spPr>
      </p:pic>
      <p:sp>
        <p:nvSpPr>
          <p:cNvPr id="8" name="TextBox 7"/>
          <p:cNvSpPr txBox="1"/>
          <p:nvPr/>
        </p:nvSpPr>
        <p:spPr>
          <a:xfrm>
            <a:off x="457200" y="4953000"/>
            <a:ext cx="2743200" cy="1384995"/>
          </a:xfrm>
          <a:prstGeom prst="rect">
            <a:avLst/>
          </a:prstGeom>
          <a:noFill/>
        </p:spPr>
        <p:txBody>
          <a:bodyPr wrap="square" rtlCol="0">
            <a:spAutoFit/>
          </a:bodyPr>
          <a:lstStyle/>
          <a:p>
            <a:pPr algn="r"/>
            <a:r>
              <a:rPr lang="en-US" sz="1400" dirty="0" err="1" smtClean="0">
                <a:solidFill>
                  <a:schemeClr val="bg1">
                    <a:lumMod val="95000"/>
                  </a:schemeClr>
                </a:solidFill>
              </a:rPr>
              <a:t>Poff</a:t>
            </a:r>
            <a:r>
              <a:rPr lang="en-US" sz="1400" dirty="0" smtClean="0">
                <a:solidFill>
                  <a:schemeClr val="bg1">
                    <a:lumMod val="95000"/>
                  </a:schemeClr>
                </a:solidFill>
              </a:rPr>
              <a:t>, et al 2009.  The ecological limits of hydrologic alteration (ELOHA): a new framework for developing regional environmental flow standards.  Freshwater Biology: 1365-2427</a:t>
            </a:r>
            <a:endParaRPr lang="en-US" sz="1400" dirty="0">
              <a:solidFill>
                <a:schemeClr val="bg1">
                  <a:lumMod val="95000"/>
                </a:schemeClr>
              </a:solidFill>
            </a:endParaRPr>
          </a:p>
        </p:txBody>
      </p:sp>
      <p:sp>
        <p:nvSpPr>
          <p:cNvPr id="9" name="TextBox 8"/>
          <p:cNvSpPr txBox="1"/>
          <p:nvPr/>
        </p:nvSpPr>
        <p:spPr>
          <a:xfrm>
            <a:off x="4724400" y="2637184"/>
            <a:ext cx="899605" cy="584775"/>
          </a:xfrm>
          <a:prstGeom prst="rect">
            <a:avLst/>
          </a:prstGeom>
          <a:noFill/>
        </p:spPr>
        <p:txBody>
          <a:bodyPr wrap="none" rtlCol="0">
            <a:spAutoFit/>
          </a:bodyPr>
          <a:lstStyle/>
          <a:p>
            <a:r>
              <a:rPr lang="en-US" sz="2400" dirty="0" smtClean="0">
                <a:solidFill>
                  <a:srgbClr val="002060"/>
                </a:solidFill>
              </a:rPr>
              <a:t>2009</a:t>
            </a:r>
            <a:r>
              <a:rPr lang="en-US" sz="3200" dirty="0" smtClean="0">
                <a:solidFill>
                  <a:schemeClr val="bg1"/>
                </a:solidFill>
              </a:rPr>
              <a:t> </a:t>
            </a:r>
            <a:endParaRPr 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Line 2"/>
          <p:cNvSpPr>
            <a:spLocks noChangeShapeType="1"/>
          </p:cNvSpPr>
          <p:nvPr/>
        </p:nvSpPr>
        <p:spPr bwMode="auto">
          <a:xfrm rot="12960000" flipV="1">
            <a:off x="3521075" y="3938588"/>
            <a:ext cx="2098675" cy="1976437"/>
          </a:xfrm>
          <a:prstGeom prst="line">
            <a:avLst/>
          </a:prstGeom>
          <a:noFill/>
          <a:ln w="63500">
            <a:solidFill>
              <a:srgbClr val="DDDDDD"/>
            </a:solidFill>
            <a:round/>
            <a:headEnd type="triangle" w="med" len="med"/>
            <a:tailEnd type="triangle" w="med" len="med"/>
          </a:ln>
        </p:spPr>
        <p:txBody>
          <a:bodyPr wrap="none" anchor="ctr"/>
          <a:lstStyle/>
          <a:p>
            <a:endParaRPr lang="en-US"/>
          </a:p>
        </p:txBody>
      </p:sp>
      <p:sp>
        <p:nvSpPr>
          <p:cNvPr id="109571" name="Line 3"/>
          <p:cNvSpPr>
            <a:spLocks noChangeShapeType="1"/>
          </p:cNvSpPr>
          <p:nvPr/>
        </p:nvSpPr>
        <p:spPr bwMode="auto">
          <a:xfrm rot="-8640000" flipH="1" flipV="1">
            <a:off x="6303963" y="3336925"/>
            <a:ext cx="74612" cy="2128838"/>
          </a:xfrm>
          <a:prstGeom prst="line">
            <a:avLst/>
          </a:prstGeom>
          <a:noFill/>
          <a:ln w="63500">
            <a:solidFill>
              <a:srgbClr val="DDDDDD"/>
            </a:solidFill>
            <a:round/>
            <a:headEnd type="triangle" w="med" len="med"/>
            <a:tailEnd type="triangle" w="med" len="med"/>
          </a:ln>
        </p:spPr>
        <p:txBody>
          <a:bodyPr wrap="none" anchor="ctr"/>
          <a:lstStyle/>
          <a:p>
            <a:endParaRPr lang="en-US"/>
          </a:p>
        </p:txBody>
      </p:sp>
      <p:sp>
        <p:nvSpPr>
          <p:cNvPr id="109572" name="Text Box 4"/>
          <p:cNvSpPr txBox="1">
            <a:spLocks noChangeArrowheads="1"/>
          </p:cNvSpPr>
          <p:nvPr/>
        </p:nvSpPr>
        <p:spPr bwMode="auto">
          <a:xfrm>
            <a:off x="6011863" y="4013200"/>
            <a:ext cx="2370137" cy="1433513"/>
          </a:xfrm>
          <a:prstGeom prst="rect">
            <a:avLst/>
          </a:prstGeom>
          <a:noFill/>
          <a:ln w="9525">
            <a:solidFill>
              <a:schemeClr val="bg1"/>
            </a:solidFill>
            <a:miter lim="800000"/>
            <a:headEnd/>
            <a:tailEnd/>
          </a:ln>
          <a:effectLst/>
        </p:spPr>
        <p:txBody>
          <a:bodyPr lIns="103236" tIns="51618" rIns="103236" bIns="51618">
            <a:spAutoFit/>
          </a:bodyPr>
          <a:lstStyle/>
          <a:p>
            <a:pPr defTabSz="1031875">
              <a:spcBef>
                <a:spcPct val="30000"/>
              </a:spcBef>
            </a:pPr>
            <a:r>
              <a:rPr lang="en-US" sz="1800">
                <a:solidFill>
                  <a:schemeClr val="bg1"/>
                </a:solidFill>
                <a:latin typeface="Tahoma" pitchFamily="34" charset="0"/>
              </a:rPr>
              <a:t>Water Chemistry</a:t>
            </a:r>
            <a:endParaRPr lang="en-US" sz="2700">
              <a:solidFill>
                <a:schemeClr val="bg1"/>
              </a:solidFill>
              <a:latin typeface="Tahoma" pitchFamily="34" charset="0"/>
            </a:endParaRPr>
          </a:p>
          <a:p>
            <a:pPr algn="ctr" defTabSz="1031875">
              <a:spcBef>
                <a:spcPct val="30000"/>
              </a:spcBef>
            </a:pPr>
            <a:r>
              <a:rPr lang="en-US" sz="1100">
                <a:solidFill>
                  <a:schemeClr val="bg1"/>
                </a:solidFill>
                <a:latin typeface="Tahoma" pitchFamily="34" charset="0"/>
              </a:rPr>
              <a:t>All Water Chemistry Regimes</a:t>
            </a:r>
          </a:p>
          <a:p>
            <a:pPr algn="ctr" defTabSz="1031875">
              <a:spcBef>
                <a:spcPct val="30000"/>
              </a:spcBef>
            </a:pPr>
            <a:r>
              <a:rPr lang="en-US" sz="1100">
                <a:solidFill>
                  <a:schemeClr val="bg1"/>
                </a:solidFill>
                <a:latin typeface="Tahoma" pitchFamily="34" charset="0"/>
              </a:rPr>
              <a:t>Water Temperature Regime</a:t>
            </a:r>
          </a:p>
          <a:p>
            <a:pPr algn="ctr" defTabSz="1031875">
              <a:spcBef>
                <a:spcPct val="30000"/>
              </a:spcBef>
            </a:pPr>
            <a:r>
              <a:rPr lang="en-US" sz="1100">
                <a:solidFill>
                  <a:schemeClr val="bg1"/>
                </a:solidFill>
                <a:latin typeface="Tahoma" pitchFamily="34" charset="0"/>
              </a:rPr>
              <a:t>Water-Borne Organic Matter Regime</a:t>
            </a:r>
          </a:p>
          <a:p>
            <a:pPr algn="ctr" defTabSz="1031875">
              <a:spcBef>
                <a:spcPct val="30000"/>
              </a:spcBef>
            </a:pPr>
            <a:r>
              <a:rPr lang="en-US" sz="1100">
                <a:solidFill>
                  <a:schemeClr val="bg1"/>
                </a:solidFill>
                <a:latin typeface="Tahoma" pitchFamily="34" charset="0"/>
              </a:rPr>
              <a:t>Water Turbidity/Clarity Regime</a:t>
            </a:r>
          </a:p>
        </p:txBody>
      </p:sp>
      <p:sp>
        <p:nvSpPr>
          <p:cNvPr id="109573" name="Line 5"/>
          <p:cNvSpPr>
            <a:spLocks noChangeShapeType="1"/>
          </p:cNvSpPr>
          <p:nvPr/>
        </p:nvSpPr>
        <p:spPr bwMode="auto">
          <a:xfrm rot="12960000" flipH="1">
            <a:off x="3697288" y="2397125"/>
            <a:ext cx="1749425" cy="2506663"/>
          </a:xfrm>
          <a:prstGeom prst="line">
            <a:avLst/>
          </a:prstGeom>
          <a:noFill/>
          <a:ln w="63500">
            <a:solidFill>
              <a:srgbClr val="DDDDDD"/>
            </a:solidFill>
            <a:round/>
            <a:headEnd type="triangle" w="med" len="med"/>
            <a:tailEnd type="triangle" w="med" len="med"/>
          </a:ln>
        </p:spPr>
        <p:txBody>
          <a:bodyPr wrap="none" anchor="ctr"/>
          <a:lstStyle/>
          <a:p>
            <a:endParaRPr lang="en-US"/>
          </a:p>
        </p:txBody>
      </p:sp>
      <p:sp>
        <p:nvSpPr>
          <p:cNvPr id="109574" name="Line 6"/>
          <p:cNvSpPr>
            <a:spLocks noChangeShapeType="1"/>
          </p:cNvSpPr>
          <p:nvPr/>
        </p:nvSpPr>
        <p:spPr bwMode="auto">
          <a:xfrm rot="8640000" flipV="1">
            <a:off x="5889625" y="1957388"/>
            <a:ext cx="539750" cy="2081212"/>
          </a:xfrm>
          <a:prstGeom prst="line">
            <a:avLst/>
          </a:prstGeom>
          <a:noFill/>
          <a:ln w="63500">
            <a:solidFill>
              <a:srgbClr val="DDDDDD"/>
            </a:solidFill>
            <a:round/>
            <a:headEnd/>
            <a:tailEnd type="triangle" w="med" len="med"/>
          </a:ln>
        </p:spPr>
        <p:txBody>
          <a:bodyPr wrap="none" anchor="ctr"/>
          <a:lstStyle/>
          <a:p>
            <a:endParaRPr lang="en-US"/>
          </a:p>
        </p:txBody>
      </p:sp>
      <p:sp>
        <p:nvSpPr>
          <p:cNvPr id="109575" name="Oval 7"/>
          <p:cNvSpPr>
            <a:spLocks noChangeAspect="1" noChangeArrowheads="1"/>
          </p:cNvSpPr>
          <p:nvPr/>
        </p:nvSpPr>
        <p:spPr bwMode="auto">
          <a:xfrm>
            <a:off x="3556000" y="2784475"/>
            <a:ext cx="2032000" cy="2019300"/>
          </a:xfrm>
          <a:prstGeom prst="ellipse">
            <a:avLst/>
          </a:prstGeom>
          <a:solidFill>
            <a:srgbClr val="33CC33">
              <a:alpha val="50000"/>
            </a:srgbClr>
          </a:solidFill>
          <a:ln w="9525">
            <a:solidFill>
              <a:schemeClr val="tx1"/>
            </a:solidFill>
            <a:round/>
            <a:headEnd/>
            <a:tailEnd/>
          </a:ln>
          <a:effectLst/>
        </p:spPr>
        <p:txBody>
          <a:bodyPr wrap="none" anchor="ctr"/>
          <a:lstStyle/>
          <a:p>
            <a:endParaRPr lang="en-US"/>
          </a:p>
        </p:txBody>
      </p:sp>
      <p:sp>
        <p:nvSpPr>
          <p:cNvPr id="109576" name="Rectangle 8"/>
          <p:cNvSpPr>
            <a:spLocks noChangeArrowheads="1"/>
          </p:cNvSpPr>
          <p:nvPr/>
        </p:nvSpPr>
        <p:spPr bwMode="auto">
          <a:xfrm>
            <a:off x="3576638" y="2974975"/>
            <a:ext cx="2039937" cy="1704975"/>
          </a:xfrm>
          <a:prstGeom prst="rect">
            <a:avLst/>
          </a:prstGeom>
          <a:noFill/>
          <a:ln w="9525">
            <a:noFill/>
            <a:miter lim="800000"/>
            <a:headEnd/>
            <a:tailEnd/>
          </a:ln>
          <a:effectLst/>
        </p:spPr>
        <p:txBody>
          <a:bodyPr lIns="51618" tIns="51618" rIns="51618" bIns="51618" anchor="ctr">
            <a:spAutoFit/>
          </a:bodyPr>
          <a:lstStyle/>
          <a:p>
            <a:pPr algn="ctr" defTabSz="1031875"/>
            <a:r>
              <a:rPr lang="en-US" sz="1500" b="1">
                <a:latin typeface="Tahoma" pitchFamily="34" charset="0"/>
              </a:rPr>
              <a:t>key ecological factors of</a:t>
            </a:r>
          </a:p>
          <a:p>
            <a:pPr algn="ctr" defTabSz="1031875"/>
            <a:r>
              <a:rPr lang="en-US" sz="1500" b="1">
                <a:latin typeface="Tahoma" pitchFamily="34" charset="0"/>
              </a:rPr>
              <a:t>Biological Composition and</a:t>
            </a:r>
          </a:p>
          <a:p>
            <a:pPr algn="ctr" defTabSz="1031875"/>
            <a:r>
              <a:rPr lang="en-US" sz="1500" b="1">
                <a:latin typeface="Tahoma" pitchFamily="34" charset="0"/>
              </a:rPr>
              <a:t>Structure,</a:t>
            </a:r>
          </a:p>
          <a:p>
            <a:pPr algn="ctr" defTabSz="1031875"/>
            <a:r>
              <a:rPr lang="en-US" sz="1500" b="1">
                <a:latin typeface="Tahoma" pitchFamily="34" charset="0"/>
              </a:rPr>
              <a:t>&amp; Biotic Interactions</a:t>
            </a:r>
            <a:endParaRPr lang="en-US" sz="1500">
              <a:latin typeface="Tahoma" pitchFamily="34" charset="0"/>
            </a:endParaRPr>
          </a:p>
        </p:txBody>
      </p:sp>
      <p:sp>
        <p:nvSpPr>
          <p:cNvPr id="109577" name="Line 9"/>
          <p:cNvSpPr>
            <a:spLocks noChangeShapeType="1"/>
          </p:cNvSpPr>
          <p:nvPr/>
        </p:nvSpPr>
        <p:spPr bwMode="auto">
          <a:xfrm flipH="1">
            <a:off x="4572000" y="2314575"/>
            <a:ext cx="0" cy="447675"/>
          </a:xfrm>
          <a:prstGeom prst="line">
            <a:avLst/>
          </a:prstGeom>
          <a:noFill/>
          <a:ln w="63500">
            <a:solidFill>
              <a:srgbClr val="000000"/>
            </a:solidFill>
            <a:round/>
            <a:headEnd/>
            <a:tailEnd type="triangle" w="med" len="med"/>
          </a:ln>
        </p:spPr>
        <p:txBody>
          <a:bodyPr wrap="none" anchor="ctr"/>
          <a:lstStyle/>
          <a:p>
            <a:endParaRPr lang="en-US"/>
          </a:p>
        </p:txBody>
      </p:sp>
      <p:sp>
        <p:nvSpPr>
          <p:cNvPr id="109578" name="Line 10"/>
          <p:cNvSpPr>
            <a:spLocks noChangeShapeType="1"/>
          </p:cNvSpPr>
          <p:nvPr/>
        </p:nvSpPr>
        <p:spPr bwMode="auto">
          <a:xfrm rot="8640000">
            <a:off x="5329238" y="2976563"/>
            <a:ext cx="727075" cy="23812"/>
          </a:xfrm>
          <a:prstGeom prst="line">
            <a:avLst/>
          </a:prstGeom>
          <a:noFill/>
          <a:ln w="63500">
            <a:solidFill>
              <a:srgbClr val="000000"/>
            </a:solidFill>
            <a:round/>
            <a:headEnd/>
            <a:tailEnd type="triangle" w="med" len="med"/>
          </a:ln>
        </p:spPr>
        <p:txBody>
          <a:bodyPr wrap="none" anchor="ctr"/>
          <a:lstStyle/>
          <a:p>
            <a:endParaRPr lang="en-US"/>
          </a:p>
        </p:txBody>
      </p:sp>
      <p:sp>
        <p:nvSpPr>
          <p:cNvPr id="109579" name="Line 11"/>
          <p:cNvSpPr>
            <a:spLocks noChangeShapeType="1"/>
          </p:cNvSpPr>
          <p:nvPr/>
        </p:nvSpPr>
        <p:spPr bwMode="auto">
          <a:xfrm rot="4320000" flipH="1">
            <a:off x="5620544" y="3987007"/>
            <a:ext cx="311150" cy="334962"/>
          </a:xfrm>
          <a:prstGeom prst="line">
            <a:avLst/>
          </a:prstGeom>
          <a:noFill/>
          <a:ln w="63500">
            <a:solidFill>
              <a:srgbClr val="000000"/>
            </a:solidFill>
            <a:round/>
            <a:headEnd/>
            <a:tailEnd type="triangle" w="med" len="med"/>
          </a:ln>
        </p:spPr>
        <p:txBody>
          <a:bodyPr wrap="none" anchor="ctr"/>
          <a:lstStyle/>
          <a:p>
            <a:endParaRPr lang="en-US"/>
          </a:p>
        </p:txBody>
      </p:sp>
      <p:sp>
        <p:nvSpPr>
          <p:cNvPr id="109580" name="Line 12"/>
          <p:cNvSpPr>
            <a:spLocks noChangeShapeType="1"/>
          </p:cNvSpPr>
          <p:nvPr/>
        </p:nvSpPr>
        <p:spPr bwMode="auto">
          <a:xfrm rot="12960000" flipH="1">
            <a:off x="3270250" y="4097338"/>
            <a:ext cx="274638" cy="517525"/>
          </a:xfrm>
          <a:prstGeom prst="line">
            <a:avLst/>
          </a:prstGeom>
          <a:noFill/>
          <a:ln w="63500">
            <a:solidFill>
              <a:srgbClr val="000000"/>
            </a:solidFill>
            <a:round/>
            <a:headEnd/>
            <a:tailEnd type="triangle" w="med" len="med"/>
          </a:ln>
        </p:spPr>
        <p:txBody>
          <a:bodyPr wrap="none" anchor="ctr"/>
          <a:lstStyle/>
          <a:p>
            <a:endParaRPr lang="en-US"/>
          </a:p>
        </p:txBody>
      </p:sp>
      <p:sp>
        <p:nvSpPr>
          <p:cNvPr id="109581" name="Line 13"/>
          <p:cNvSpPr>
            <a:spLocks noChangeShapeType="1"/>
          </p:cNvSpPr>
          <p:nvPr/>
        </p:nvSpPr>
        <p:spPr bwMode="auto">
          <a:xfrm rot="12900000" flipH="1" flipV="1">
            <a:off x="3084513" y="2963863"/>
            <a:ext cx="736600" cy="23812"/>
          </a:xfrm>
          <a:prstGeom prst="line">
            <a:avLst/>
          </a:prstGeom>
          <a:noFill/>
          <a:ln w="63500">
            <a:solidFill>
              <a:srgbClr val="000000"/>
            </a:solidFill>
            <a:round/>
            <a:headEnd/>
            <a:tailEnd type="triangle" w="med" len="med"/>
          </a:ln>
        </p:spPr>
        <p:txBody>
          <a:bodyPr wrap="none" anchor="ctr"/>
          <a:lstStyle/>
          <a:p>
            <a:endParaRPr lang="en-US"/>
          </a:p>
        </p:txBody>
      </p:sp>
      <p:sp>
        <p:nvSpPr>
          <p:cNvPr id="109582" name="Text Box 14"/>
          <p:cNvSpPr txBox="1">
            <a:spLocks noChangeArrowheads="1"/>
          </p:cNvSpPr>
          <p:nvPr/>
        </p:nvSpPr>
        <p:spPr bwMode="auto">
          <a:xfrm>
            <a:off x="3390900" y="1033463"/>
            <a:ext cx="2370138" cy="1209675"/>
          </a:xfrm>
          <a:prstGeom prst="rect">
            <a:avLst/>
          </a:prstGeom>
          <a:noFill/>
          <a:ln w="9525">
            <a:solidFill>
              <a:schemeClr val="bg1"/>
            </a:solidFill>
            <a:miter lim="800000"/>
            <a:headEnd/>
            <a:tailEnd/>
          </a:ln>
          <a:effectLst/>
        </p:spPr>
        <p:txBody>
          <a:bodyPr lIns="103236" tIns="51618" rIns="103236" bIns="51618">
            <a:spAutoFit/>
          </a:bodyPr>
          <a:lstStyle/>
          <a:p>
            <a:pPr defTabSz="1031875">
              <a:lnSpc>
                <a:spcPct val="80000"/>
              </a:lnSpc>
              <a:spcBef>
                <a:spcPct val="50000"/>
              </a:spcBef>
            </a:pPr>
            <a:r>
              <a:rPr lang="en-US" sz="1800">
                <a:solidFill>
                  <a:schemeClr val="bg1"/>
                </a:solidFill>
                <a:latin typeface="Tahoma" pitchFamily="34" charset="0"/>
              </a:rPr>
              <a:t>Climate</a:t>
            </a:r>
            <a:endParaRPr lang="en-US" sz="2700">
              <a:solidFill>
                <a:schemeClr val="bg1"/>
              </a:solidFill>
              <a:latin typeface="Tahoma" pitchFamily="34" charset="0"/>
            </a:endParaRPr>
          </a:p>
          <a:p>
            <a:pPr algn="ctr" defTabSz="1031875">
              <a:spcBef>
                <a:spcPct val="30000"/>
              </a:spcBef>
            </a:pPr>
            <a:r>
              <a:rPr lang="en-US" sz="1100">
                <a:solidFill>
                  <a:schemeClr val="bg1"/>
                </a:solidFill>
                <a:latin typeface="Tahoma" pitchFamily="34" charset="0"/>
              </a:rPr>
              <a:t>Precipitation Temperature Regime</a:t>
            </a:r>
          </a:p>
          <a:p>
            <a:pPr algn="ctr" defTabSz="1031875">
              <a:spcBef>
                <a:spcPct val="30000"/>
              </a:spcBef>
            </a:pPr>
            <a:r>
              <a:rPr lang="en-US" sz="1100">
                <a:solidFill>
                  <a:schemeClr val="bg1"/>
                </a:solidFill>
                <a:latin typeface="Tahoma" pitchFamily="34" charset="0"/>
              </a:rPr>
              <a:t>Precipitation Chemistry Regime</a:t>
            </a:r>
          </a:p>
          <a:p>
            <a:pPr algn="ctr" defTabSz="1031875">
              <a:spcBef>
                <a:spcPct val="30000"/>
              </a:spcBef>
            </a:pPr>
            <a:r>
              <a:rPr lang="en-US" sz="1100">
                <a:solidFill>
                  <a:schemeClr val="bg1"/>
                </a:solidFill>
                <a:latin typeface="Tahoma" pitchFamily="34" charset="0"/>
              </a:rPr>
              <a:t>Precipitation Event Regime</a:t>
            </a:r>
          </a:p>
          <a:p>
            <a:pPr algn="ctr" defTabSz="1031875">
              <a:spcBef>
                <a:spcPct val="30000"/>
              </a:spcBef>
            </a:pPr>
            <a:r>
              <a:rPr lang="en-US" sz="1100">
                <a:solidFill>
                  <a:schemeClr val="bg1"/>
                </a:solidFill>
                <a:latin typeface="Tahoma" pitchFamily="34" charset="0"/>
              </a:rPr>
              <a:t>Freeze/Thaw Regime</a:t>
            </a:r>
          </a:p>
        </p:txBody>
      </p:sp>
      <p:sp>
        <p:nvSpPr>
          <p:cNvPr id="109583" name="Text Box 15"/>
          <p:cNvSpPr txBox="1">
            <a:spLocks noChangeArrowheads="1"/>
          </p:cNvSpPr>
          <p:nvPr/>
        </p:nvSpPr>
        <p:spPr bwMode="auto">
          <a:xfrm>
            <a:off x="762000" y="2328863"/>
            <a:ext cx="2370138" cy="827087"/>
          </a:xfrm>
          <a:prstGeom prst="rect">
            <a:avLst/>
          </a:prstGeom>
          <a:noFill/>
          <a:ln w="9525">
            <a:solidFill>
              <a:schemeClr val="bg1"/>
            </a:solidFill>
            <a:miter lim="800000"/>
            <a:headEnd/>
            <a:tailEnd/>
          </a:ln>
          <a:effectLst/>
        </p:spPr>
        <p:txBody>
          <a:bodyPr lIns="103236" tIns="51618" rIns="103236" bIns="51618">
            <a:spAutoFit/>
          </a:bodyPr>
          <a:lstStyle/>
          <a:p>
            <a:pPr defTabSz="1031875">
              <a:spcBef>
                <a:spcPct val="30000"/>
              </a:spcBef>
            </a:pPr>
            <a:r>
              <a:rPr lang="en-US" sz="1800">
                <a:solidFill>
                  <a:schemeClr val="bg1"/>
                </a:solidFill>
                <a:latin typeface="Tahoma" pitchFamily="34" charset="0"/>
              </a:rPr>
              <a:t>Energy Inputs</a:t>
            </a:r>
            <a:endParaRPr lang="en-US" sz="2700">
              <a:solidFill>
                <a:schemeClr val="bg1"/>
              </a:solidFill>
              <a:latin typeface="Tahoma" pitchFamily="34" charset="0"/>
            </a:endParaRPr>
          </a:p>
          <a:p>
            <a:pPr algn="ctr" defTabSz="1031875">
              <a:spcBef>
                <a:spcPct val="30000"/>
              </a:spcBef>
            </a:pPr>
            <a:r>
              <a:rPr lang="en-US" sz="1100">
                <a:solidFill>
                  <a:schemeClr val="bg1"/>
                </a:solidFill>
                <a:latin typeface="Tahoma" pitchFamily="34" charset="0"/>
              </a:rPr>
              <a:t>Solar Radiation Influx Regime</a:t>
            </a:r>
          </a:p>
          <a:p>
            <a:pPr algn="ctr" defTabSz="1031875">
              <a:spcBef>
                <a:spcPct val="30000"/>
              </a:spcBef>
            </a:pPr>
            <a:r>
              <a:rPr lang="en-US" sz="1100">
                <a:solidFill>
                  <a:schemeClr val="bg1"/>
                </a:solidFill>
                <a:latin typeface="Tahoma" pitchFamily="34" charset="0"/>
              </a:rPr>
              <a:t>Geothermal Energy Regime</a:t>
            </a:r>
          </a:p>
        </p:txBody>
      </p:sp>
      <p:sp>
        <p:nvSpPr>
          <p:cNvPr id="109584" name="Text Box 16"/>
          <p:cNvSpPr txBox="1">
            <a:spLocks noChangeArrowheads="1"/>
          </p:cNvSpPr>
          <p:nvPr/>
        </p:nvSpPr>
        <p:spPr bwMode="auto">
          <a:xfrm>
            <a:off x="760413" y="3656013"/>
            <a:ext cx="2370137" cy="2212975"/>
          </a:xfrm>
          <a:prstGeom prst="rect">
            <a:avLst/>
          </a:prstGeom>
          <a:noFill/>
          <a:ln w="9525">
            <a:solidFill>
              <a:schemeClr val="bg1"/>
            </a:solidFill>
            <a:miter lim="800000"/>
            <a:headEnd/>
            <a:tailEnd/>
          </a:ln>
          <a:effectLst/>
        </p:spPr>
        <p:txBody>
          <a:bodyPr lIns="103236" tIns="51618" rIns="103236" bIns="51618">
            <a:spAutoFit/>
          </a:bodyPr>
          <a:lstStyle/>
          <a:p>
            <a:pPr defTabSz="1031875">
              <a:spcBef>
                <a:spcPct val="30000"/>
              </a:spcBef>
            </a:pPr>
            <a:r>
              <a:rPr lang="en-US" sz="1800">
                <a:solidFill>
                  <a:schemeClr val="bg1"/>
                </a:solidFill>
                <a:latin typeface="Tahoma" pitchFamily="34" charset="0"/>
              </a:rPr>
              <a:t>Sediment &amp; Geomorphology</a:t>
            </a:r>
            <a:endParaRPr lang="en-US" sz="2700">
              <a:solidFill>
                <a:schemeClr val="bg1"/>
              </a:solidFill>
              <a:latin typeface="Tahoma" pitchFamily="34" charset="0"/>
            </a:endParaRPr>
          </a:p>
          <a:p>
            <a:pPr algn="ctr" defTabSz="1031875">
              <a:spcBef>
                <a:spcPct val="30000"/>
              </a:spcBef>
            </a:pPr>
            <a:r>
              <a:rPr lang="en-US" sz="1100">
                <a:solidFill>
                  <a:schemeClr val="bg1"/>
                </a:solidFill>
                <a:latin typeface="Tahoma" pitchFamily="34" charset="0"/>
              </a:rPr>
              <a:t>Bed Sediment Porosity-Texture Regime</a:t>
            </a:r>
          </a:p>
          <a:p>
            <a:pPr algn="ctr" defTabSz="1031875">
              <a:spcBef>
                <a:spcPct val="30000"/>
              </a:spcBef>
            </a:pPr>
            <a:r>
              <a:rPr lang="en-US" sz="1100">
                <a:solidFill>
                  <a:schemeClr val="bg1"/>
                </a:solidFill>
                <a:latin typeface="Tahoma" pitchFamily="34" charset="0"/>
              </a:rPr>
              <a:t>Bed/Bank Sediment Chemistry Regime</a:t>
            </a:r>
          </a:p>
          <a:p>
            <a:pPr algn="ctr" defTabSz="1031875">
              <a:spcBef>
                <a:spcPct val="30000"/>
              </a:spcBef>
            </a:pPr>
            <a:r>
              <a:rPr lang="en-US" sz="1100">
                <a:solidFill>
                  <a:schemeClr val="bg1"/>
                </a:solidFill>
                <a:latin typeface="Tahoma" pitchFamily="34" charset="0"/>
              </a:rPr>
              <a:t>Bed Sediment Erosion-Deposition Regime</a:t>
            </a:r>
          </a:p>
          <a:p>
            <a:pPr algn="ctr" defTabSz="1031875">
              <a:spcBef>
                <a:spcPct val="30000"/>
              </a:spcBef>
            </a:pPr>
            <a:r>
              <a:rPr lang="en-US" sz="1100">
                <a:solidFill>
                  <a:schemeClr val="bg1"/>
                </a:solidFill>
                <a:latin typeface="Tahoma" pitchFamily="34" charset="0"/>
              </a:rPr>
              <a:t>Coarse Organic Matter Accumulation Regime</a:t>
            </a:r>
          </a:p>
        </p:txBody>
      </p:sp>
      <p:sp>
        <p:nvSpPr>
          <p:cNvPr id="109585" name="Line 17"/>
          <p:cNvSpPr>
            <a:spLocks noChangeShapeType="1"/>
          </p:cNvSpPr>
          <p:nvPr/>
        </p:nvSpPr>
        <p:spPr bwMode="auto">
          <a:xfrm rot="8640000" flipH="1" flipV="1">
            <a:off x="5962650" y="1274763"/>
            <a:ext cx="111125" cy="619125"/>
          </a:xfrm>
          <a:prstGeom prst="line">
            <a:avLst/>
          </a:prstGeom>
          <a:noFill/>
          <a:ln w="63500">
            <a:solidFill>
              <a:srgbClr val="DDDDDD"/>
            </a:solidFill>
            <a:round/>
            <a:headEnd/>
            <a:tailEnd type="triangle" w="med" len="med"/>
          </a:ln>
        </p:spPr>
        <p:txBody>
          <a:bodyPr wrap="none" anchor="ctr"/>
          <a:lstStyle/>
          <a:p>
            <a:endParaRPr lang="en-US"/>
          </a:p>
        </p:txBody>
      </p:sp>
      <p:sp>
        <p:nvSpPr>
          <p:cNvPr id="109586" name="Line 18"/>
          <p:cNvSpPr>
            <a:spLocks noChangeShapeType="1"/>
          </p:cNvSpPr>
          <p:nvPr/>
        </p:nvSpPr>
        <p:spPr bwMode="auto">
          <a:xfrm rot="12960000" flipV="1">
            <a:off x="3082925" y="1776413"/>
            <a:ext cx="111125" cy="619125"/>
          </a:xfrm>
          <a:prstGeom prst="line">
            <a:avLst/>
          </a:prstGeom>
          <a:noFill/>
          <a:ln w="63500">
            <a:solidFill>
              <a:srgbClr val="DDDDDD"/>
            </a:solidFill>
            <a:round/>
            <a:headEnd/>
            <a:tailEnd type="triangle" w="med" len="med"/>
          </a:ln>
        </p:spPr>
        <p:txBody>
          <a:bodyPr wrap="none" anchor="ctr"/>
          <a:lstStyle/>
          <a:p>
            <a:endParaRPr lang="en-US"/>
          </a:p>
        </p:txBody>
      </p:sp>
      <p:sp>
        <p:nvSpPr>
          <p:cNvPr id="109587" name="Line 19"/>
          <p:cNvSpPr>
            <a:spLocks noChangeShapeType="1"/>
          </p:cNvSpPr>
          <p:nvPr/>
        </p:nvSpPr>
        <p:spPr bwMode="auto">
          <a:xfrm rot="12960000" flipH="1">
            <a:off x="5461000" y="4346575"/>
            <a:ext cx="568325" cy="117475"/>
          </a:xfrm>
          <a:prstGeom prst="line">
            <a:avLst/>
          </a:prstGeom>
          <a:noFill/>
          <a:ln w="63500">
            <a:solidFill>
              <a:srgbClr val="DDDDDD"/>
            </a:solidFill>
            <a:round/>
            <a:headEnd/>
            <a:tailEnd type="triangle" w="med" len="med"/>
          </a:ln>
        </p:spPr>
        <p:txBody>
          <a:bodyPr wrap="none" anchor="ctr"/>
          <a:lstStyle/>
          <a:p>
            <a:endParaRPr lang="en-US"/>
          </a:p>
        </p:txBody>
      </p:sp>
      <p:sp>
        <p:nvSpPr>
          <p:cNvPr id="109588" name="Line 20"/>
          <p:cNvSpPr>
            <a:spLocks noChangeShapeType="1"/>
          </p:cNvSpPr>
          <p:nvPr/>
        </p:nvSpPr>
        <p:spPr bwMode="auto">
          <a:xfrm rot="-8640000" flipH="1" flipV="1">
            <a:off x="7081838" y="3568700"/>
            <a:ext cx="257175" cy="376238"/>
          </a:xfrm>
          <a:prstGeom prst="line">
            <a:avLst/>
          </a:prstGeom>
          <a:noFill/>
          <a:ln w="63500">
            <a:solidFill>
              <a:srgbClr val="DDDDDD"/>
            </a:solidFill>
            <a:round/>
            <a:headEnd/>
            <a:tailEnd type="triangle" w="med" len="med"/>
          </a:ln>
        </p:spPr>
        <p:txBody>
          <a:bodyPr wrap="none" anchor="ctr"/>
          <a:lstStyle/>
          <a:p>
            <a:endParaRPr lang="en-US"/>
          </a:p>
        </p:txBody>
      </p:sp>
      <p:sp>
        <p:nvSpPr>
          <p:cNvPr id="109589" name="Line 21"/>
          <p:cNvSpPr>
            <a:spLocks noChangeShapeType="1"/>
          </p:cNvSpPr>
          <p:nvPr/>
        </p:nvSpPr>
        <p:spPr bwMode="auto">
          <a:xfrm rot="8640000">
            <a:off x="3113088" y="4513263"/>
            <a:ext cx="644525" cy="107950"/>
          </a:xfrm>
          <a:prstGeom prst="line">
            <a:avLst/>
          </a:prstGeom>
          <a:noFill/>
          <a:ln w="63500">
            <a:solidFill>
              <a:srgbClr val="DDDDDD"/>
            </a:solidFill>
            <a:round/>
            <a:headEnd/>
            <a:tailEnd type="triangle" w="med" len="med"/>
          </a:ln>
        </p:spPr>
        <p:txBody>
          <a:bodyPr wrap="none" anchor="ctr"/>
          <a:lstStyle/>
          <a:p>
            <a:endParaRPr lang="en-US"/>
          </a:p>
        </p:txBody>
      </p:sp>
      <p:sp>
        <p:nvSpPr>
          <p:cNvPr id="109590" name="Text Box 22"/>
          <p:cNvSpPr txBox="1">
            <a:spLocks noChangeArrowheads="1"/>
          </p:cNvSpPr>
          <p:nvPr/>
        </p:nvSpPr>
        <p:spPr bwMode="auto">
          <a:xfrm>
            <a:off x="6011863" y="1851025"/>
            <a:ext cx="2370137" cy="1652588"/>
          </a:xfrm>
          <a:prstGeom prst="rect">
            <a:avLst/>
          </a:prstGeom>
          <a:noFill/>
          <a:ln w="9525">
            <a:solidFill>
              <a:schemeClr val="bg1"/>
            </a:solidFill>
            <a:miter lim="800000"/>
            <a:headEnd/>
            <a:tailEnd/>
          </a:ln>
          <a:effectLst/>
        </p:spPr>
        <p:txBody>
          <a:bodyPr lIns="103236" tIns="51618" rIns="103236" bIns="51618">
            <a:spAutoFit/>
          </a:bodyPr>
          <a:lstStyle/>
          <a:p>
            <a:pPr defTabSz="1031875">
              <a:spcBef>
                <a:spcPct val="30000"/>
              </a:spcBef>
            </a:pPr>
            <a:r>
              <a:rPr lang="en-US" sz="1800">
                <a:solidFill>
                  <a:schemeClr val="bg1"/>
                </a:solidFill>
                <a:latin typeface="Tahoma" pitchFamily="34" charset="0"/>
              </a:rPr>
              <a:t>Hydrology</a:t>
            </a:r>
            <a:endParaRPr lang="en-US" sz="2700">
              <a:solidFill>
                <a:schemeClr val="bg1"/>
              </a:solidFill>
              <a:latin typeface="Tahoma" pitchFamily="34" charset="0"/>
            </a:endParaRPr>
          </a:p>
          <a:p>
            <a:pPr algn="ctr" defTabSz="1031875">
              <a:spcBef>
                <a:spcPct val="30000"/>
              </a:spcBef>
            </a:pPr>
            <a:r>
              <a:rPr lang="en-US" sz="1100">
                <a:solidFill>
                  <a:schemeClr val="bg1"/>
                </a:solidFill>
                <a:latin typeface="Tahoma" pitchFamily="34" charset="0"/>
              </a:rPr>
              <a:t>Water Flow Regime</a:t>
            </a:r>
          </a:p>
          <a:p>
            <a:pPr algn="ctr" defTabSz="1031875">
              <a:spcBef>
                <a:spcPct val="30000"/>
              </a:spcBef>
            </a:pPr>
            <a:r>
              <a:rPr lang="en-US" sz="1100">
                <a:solidFill>
                  <a:schemeClr val="bg1"/>
                </a:solidFill>
                <a:latin typeface="Tahoma" pitchFamily="34" charset="0"/>
              </a:rPr>
              <a:t>Water Elevation Regime</a:t>
            </a:r>
          </a:p>
          <a:p>
            <a:pPr algn="ctr" defTabSz="1031875">
              <a:spcBef>
                <a:spcPct val="30000"/>
              </a:spcBef>
            </a:pPr>
            <a:r>
              <a:rPr lang="en-US" sz="1100">
                <a:solidFill>
                  <a:schemeClr val="bg1"/>
                </a:solidFill>
                <a:latin typeface="Tahoma" pitchFamily="34" charset="0"/>
              </a:rPr>
              <a:t>Water Circulation Regime</a:t>
            </a:r>
          </a:p>
          <a:p>
            <a:pPr algn="ctr" defTabSz="1031875">
              <a:spcBef>
                <a:spcPct val="30000"/>
              </a:spcBef>
            </a:pPr>
            <a:r>
              <a:rPr lang="en-US" sz="1100">
                <a:solidFill>
                  <a:schemeClr val="bg1"/>
                </a:solidFill>
                <a:latin typeface="Tahoma" pitchFamily="34" charset="0"/>
              </a:rPr>
              <a:t>Surface/Groundwater Exchange Regime</a:t>
            </a:r>
          </a:p>
          <a:p>
            <a:pPr algn="ctr" defTabSz="1031875">
              <a:spcBef>
                <a:spcPct val="30000"/>
              </a:spcBef>
            </a:pPr>
            <a:r>
              <a:rPr lang="en-US" sz="1100">
                <a:solidFill>
                  <a:schemeClr val="bg1"/>
                </a:solidFill>
                <a:latin typeface="Tahoma" pitchFamily="34" charset="0"/>
              </a:rPr>
              <a:t>Ice Transport Regime</a:t>
            </a:r>
          </a:p>
        </p:txBody>
      </p:sp>
      <p:sp>
        <p:nvSpPr>
          <p:cNvPr id="109591" name="Line 23"/>
          <p:cNvSpPr>
            <a:spLocks noChangeShapeType="1"/>
          </p:cNvSpPr>
          <p:nvPr/>
        </p:nvSpPr>
        <p:spPr bwMode="auto">
          <a:xfrm flipH="1" flipV="1">
            <a:off x="4572000" y="4822825"/>
            <a:ext cx="0" cy="449263"/>
          </a:xfrm>
          <a:prstGeom prst="line">
            <a:avLst/>
          </a:prstGeom>
          <a:noFill/>
          <a:ln w="63500">
            <a:solidFill>
              <a:srgbClr val="000000"/>
            </a:solidFill>
            <a:round/>
            <a:headEnd/>
            <a:tailEnd type="triangle" w="med" len="med"/>
          </a:ln>
        </p:spPr>
        <p:txBody>
          <a:bodyPr wrap="none" anchor="ctr"/>
          <a:lstStyle/>
          <a:p>
            <a:endParaRPr lang="en-US"/>
          </a:p>
        </p:txBody>
      </p:sp>
      <p:sp>
        <p:nvSpPr>
          <p:cNvPr id="109592" name="Text Box 24"/>
          <p:cNvSpPr txBox="1">
            <a:spLocks noChangeArrowheads="1"/>
          </p:cNvSpPr>
          <p:nvPr/>
        </p:nvSpPr>
        <p:spPr bwMode="auto">
          <a:xfrm>
            <a:off x="3386138" y="5300663"/>
            <a:ext cx="2371725" cy="1163637"/>
          </a:xfrm>
          <a:prstGeom prst="rect">
            <a:avLst/>
          </a:prstGeom>
          <a:noFill/>
          <a:ln w="9525">
            <a:solidFill>
              <a:schemeClr val="bg1"/>
            </a:solidFill>
            <a:miter lim="800000"/>
            <a:headEnd/>
            <a:tailEnd/>
          </a:ln>
          <a:effectLst/>
        </p:spPr>
        <p:txBody>
          <a:bodyPr lIns="103236" tIns="51618" rIns="103236" bIns="51618">
            <a:spAutoFit/>
          </a:bodyPr>
          <a:lstStyle/>
          <a:p>
            <a:pPr defTabSz="1031875">
              <a:spcBef>
                <a:spcPct val="30000"/>
              </a:spcBef>
            </a:pPr>
            <a:r>
              <a:rPr lang="en-US" sz="1800">
                <a:solidFill>
                  <a:schemeClr val="bg1"/>
                </a:solidFill>
                <a:latin typeface="Tahoma" pitchFamily="34" charset="0"/>
              </a:rPr>
              <a:t>Connectivity</a:t>
            </a:r>
            <a:endParaRPr lang="en-US" sz="2700">
              <a:solidFill>
                <a:schemeClr val="bg1"/>
              </a:solidFill>
              <a:latin typeface="Tahoma" pitchFamily="34" charset="0"/>
            </a:endParaRPr>
          </a:p>
          <a:p>
            <a:pPr algn="ctr" defTabSz="1031875">
              <a:spcBef>
                <a:spcPct val="30000"/>
              </a:spcBef>
            </a:pPr>
            <a:r>
              <a:rPr lang="en-US" sz="1100">
                <a:solidFill>
                  <a:schemeClr val="bg1"/>
                </a:solidFill>
                <a:latin typeface="Tahoma" pitchFamily="34" charset="0"/>
              </a:rPr>
              <a:t>Drainage Channel Connectivity Regime</a:t>
            </a:r>
          </a:p>
          <a:p>
            <a:pPr algn="ctr" defTabSz="1031875">
              <a:spcBef>
                <a:spcPct val="30000"/>
              </a:spcBef>
            </a:pPr>
            <a:r>
              <a:rPr lang="en-US" sz="1100">
                <a:solidFill>
                  <a:schemeClr val="bg1"/>
                </a:solidFill>
                <a:latin typeface="Tahoma" pitchFamily="34" charset="0"/>
              </a:rPr>
              <a:t>Flood Inundation-Recession Connectivity Regime</a:t>
            </a:r>
          </a:p>
        </p:txBody>
      </p:sp>
      <p:sp>
        <p:nvSpPr>
          <p:cNvPr id="109593" name="Line 25"/>
          <p:cNvSpPr>
            <a:spLocks noChangeShapeType="1"/>
          </p:cNvSpPr>
          <p:nvPr/>
        </p:nvSpPr>
        <p:spPr bwMode="auto">
          <a:xfrm rot="12960000" flipV="1">
            <a:off x="5872163" y="5324475"/>
            <a:ext cx="23812" cy="373063"/>
          </a:xfrm>
          <a:prstGeom prst="line">
            <a:avLst/>
          </a:prstGeom>
          <a:noFill/>
          <a:ln w="63500">
            <a:solidFill>
              <a:srgbClr val="DDDDDD"/>
            </a:solidFill>
            <a:round/>
            <a:headEnd type="triangle" w="med" len="med"/>
            <a:tailEnd/>
          </a:ln>
        </p:spPr>
        <p:txBody>
          <a:bodyPr wrap="none" anchor="ctr"/>
          <a:lstStyle/>
          <a:p>
            <a:endParaRPr lang="en-US"/>
          </a:p>
        </p:txBody>
      </p:sp>
      <p:sp>
        <p:nvSpPr>
          <p:cNvPr id="109594" name="Line 26"/>
          <p:cNvSpPr>
            <a:spLocks noChangeShapeType="1"/>
          </p:cNvSpPr>
          <p:nvPr/>
        </p:nvSpPr>
        <p:spPr bwMode="auto">
          <a:xfrm rot="-8640000">
            <a:off x="3070225" y="5351463"/>
            <a:ext cx="388938" cy="92075"/>
          </a:xfrm>
          <a:prstGeom prst="line">
            <a:avLst/>
          </a:prstGeom>
          <a:noFill/>
          <a:ln w="63500">
            <a:solidFill>
              <a:srgbClr val="DDDDDD"/>
            </a:solidFill>
            <a:round/>
            <a:headEnd type="triangle" w="med" len="med"/>
            <a:tailEnd/>
          </a:ln>
        </p:spPr>
        <p:txBody>
          <a:bodyPr wrap="none" anchor="ctr"/>
          <a:lstStyle/>
          <a:p>
            <a:endParaRPr lang="en-US"/>
          </a:p>
        </p:txBody>
      </p:sp>
      <p:sp>
        <p:nvSpPr>
          <p:cNvPr id="109595" name="Line 27"/>
          <p:cNvSpPr>
            <a:spLocks noChangeShapeType="1"/>
          </p:cNvSpPr>
          <p:nvPr/>
        </p:nvSpPr>
        <p:spPr bwMode="auto">
          <a:xfrm rot="-8640000">
            <a:off x="3086100" y="5657850"/>
            <a:ext cx="354013" cy="80963"/>
          </a:xfrm>
          <a:prstGeom prst="line">
            <a:avLst/>
          </a:prstGeom>
          <a:noFill/>
          <a:ln w="63500">
            <a:solidFill>
              <a:srgbClr val="DDDDDD"/>
            </a:solidFill>
            <a:round/>
            <a:headEnd/>
            <a:tailEnd type="triangle" w="med" len="med"/>
          </a:ln>
        </p:spPr>
        <p:txBody>
          <a:bodyPr wrap="none" anchor="ctr"/>
          <a:lstStyle/>
          <a:p>
            <a:endParaRPr lang="en-US"/>
          </a:p>
        </p:txBody>
      </p:sp>
      <p:sp>
        <p:nvSpPr>
          <p:cNvPr id="109596" name="Rectangle 28"/>
          <p:cNvSpPr>
            <a:spLocks noGrp="1" noChangeArrowheads="1"/>
          </p:cNvSpPr>
          <p:nvPr>
            <p:ph type="title"/>
          </p:nvPr>
        </p:nvSpPr>
        <p:spPr>
          <a:xfrm>
            <a:off x="152400" y="265113"/>
            <a:ext cx="9144000" cy="420687"/>
          </a:xfrm>
        </p:spPr>
        <p:txBody>
          <a:bodyPr>
            <a:normAutofit fontScale="90000"/>
          </a:bodyPr>
          <a:lstStyle/>
          <a:p>
            <a:r>
              <a:rPr lang="en-US" sz="3600" b="1" dirty="0">
                <a:solidFill>
                  <a:schemeClr val="tx1"/>
                </a:solidFill>
                <a:latin typeface="Arial" charset="0"/>
              </a:rPr>
              <a:t>Generic Freshwater Integrity Diagram</a:t>
            </a:r>
            <a:endParaRPr lang="en-US" b="1" dirty="0">
              <a:solidFill>
                <a:schemeClr val="tx1"/>
              </a:solidFill>
              <a:latin typeface="Arial" charset="0"/>
            </a:endParaRPr>
          </a:p>
        </p:txBody>
      </p:sp>
      <p:sp>
        <p:nvSpPr>
          <p:cNvPr id="3" name="Oval 2"/>
          <p:cNvSpPr/>
          <p:nvPr/>
        </p:nvSpPr>
        <p:spPr>
          <a:xfrm>
            <a:off x="6483627" y="2152163"/>
            <a:ext cx="1447800" cy="2964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159500" y="1033463"/>
            <a:ext cx="2332754" cy="400110"/>
          </a:xfrm>
          <a:prstGeom prst="rect">
            <a:avLst/>
          </a:prstGeom>
          <a:noFill/>
        </p:spPr>
        <p:txBody>
          <a:bodyPr wrap="none" rtlCol="0">
            <a:spAutoFit/>
          </a:bodyPr>
          <a:lstStyle/>
          <a:p>
            <a:r>
              <a:rPr lang="en-US" sz="2000" b="1" dirty="0" smtClean="0">
                <a:solidFill>
                  <a:srgbClr val="FF0000"/>
                </a:solidFill>
                <a:latin typeface="+mj-lt"/>
              </a:rPr>
              <a:t>Non-Native Species!</a:t>
            </a:r>
            <a:endParaRPr lang="en-US" sz="2000" b="1" dirty="0">
              <a:solidFill>
                <a:srgbClr val="FF0000"/>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2" name="Picture 4" descr="IMGP1382"/>
          <p:cNvPicPr>
            <a:picLocks noChangeAspect="1" noChangeArrowheads="1"/>
          </p:cNvPicPr>
          <p:nvPr/>
        </p:nvPicPr>
        <p:blipFill>
          <a:blip r:embed="rId2" cstate="print"/>
          <a:srcRect/>
          <a:stretch>
            <a:fillRect/>
          </a:stretch>
        </p:blipFill>
        <p:spPr bwMode="auto">
          <a:xfrm>
            <a:off x="1371600" y="457200"/>
            <a:ext cx="6553200" cy="4845050"/>
          </a:xfrm>
          <a:prstGeom prst="rect">
            <a:avLst/>
          </a:prstGeom>
          <a:noFill/>
        </p:spPr>
      </p:pic>
      <p:sp>
        <p:nvSpPr>
          <p:cNvPr id="595973" name="Text Box 5"/>
          <p:cNvSpPr txBox="1">
            <a:spLocks noChangeArrowheads="1"/>
          </p:cNvSpPr>
          <p:nvPr/>
        </p:nvSpPr>
        <p:spPr bwMode="auto">
          <a:xfrm>
            <a:off x="1371600" y="5562600"/>
            <a:ext cx="7059818" cy="646331"/>
          </a:xfrm>
          <a:prstGeom prst="rect">
            <a:avLst/>
          </a:prstGeom>
          <a:noFill/>
          <a:ln w="9525">
            <a:noFill/>
            <a:miter lim="800000"/>
            <a:headEnd/>
            <a:tailEnd/>
          </a:ln>
          <a:effectLst/>
        </p:spPr>
        <p:txBody>
          <a:bodyPr wrap="none">
            <a:spAutoFit/>
          </a:bodyPr>
          <a:lstStyle/>
          <a:p>
            <a:r>
              <a:rPr lang="en-US" dirty="0">
                <a:solidFill>
                  <a:srgbClr val="0000CC"/>
                </a:solidFill>
                <a:latin typeface="Georgia" pitchFamily="18" charset="0"/>
              </a:rPr>
              <a:t>Verde River Ecological Flows Workshop</a:t>
            </a:r>
          </a:p>
          <a:p>
            <a:r>
              <a:rPr lang="en-US" dirty="0"/>
              <a:t>Experts </a:t>
            </a:r>
            <a:r>
              <a:rPr lang="en-US" dirty="0" smtClean="0"/>
              <a:t>created conceptual models of hydrology-biology </a:t>
            </a:r>
            <a:r>
              <a:rPr lang="en-US" dirty="0"/>
              <a:t>relationships</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Text Box 2"/>
          <p:cNvSpPr txBox="1">
            <a:spLocks noChangeArrowheads="1"/>
          </p:cNvSpPr>
          <p:nvPr/>
        </p:nvSpPr>
        <p:spPr bwMode="auto">
          <a:xfrm>
            <a:off x="5410200" y="381000"/>
            <a:ext cx="1252538" cy="457200"/>
          </a:xfrm>
          <a:prstGeom prst="rect">
            <a:avLst/>
          </a:prstGeom>
          <a:noFill/>
          <a:ln w="9525">
            <a:noFill/>
            <a:miter lim="800000"/>
            <a:headEnd/>
            <a:tailEnd/>
          </a:ln>
          <a:effectLst/>
        </p:spPr>
        <p:txBody>
          <a:bodyPr wrap="none">
            <a:spAutoFit/>
          </a:bodyPr>
          <a:lstStyle/>
          <a:p>
            <a:r>
              <a:rPr lang="en-US"/>
              <a:t>Authors</a:t>
            </a:r>
          </a:p>
        </p:txBody>
      </p:sp>
      <p:sp>
        <p:nvSpPr>
          <p:cNvPr id="579587" name="Rectangle 3"/>
          <p:cNvSpPr>
            <a:spLocks noChangeArrowheads="1"/>
          </p:cNvSpPr>
          <p:nvPr/>
        </p:nvSpPr>
        <p:spPr bwMode="auto">
          <a:xfrm>
            <a:off x="5233988" y="914400"/>
            <a:ext cx="3962400" cy="5410200"/>
          </a:xfrm>
          <a:prstGeom prst="rect">
            <a:avLst/>
          </a:prstGeom>
          <a:noFill/>
          <a:ln w="9525">
            <a:noFill/>
            <a:miter lim="800000"/>
            <a:headEnd/>
            <a:tailEnd/>
          </a:ln>
          <a:effectLst/>
        </p:spPr>
        <p:txBody>
          <a:bodyPr/>
          <a:lstStyle/>
          <a:p>
            <a:pPr marL="342900" indent="-342900">
              <a:lnSpc>
                <a:spcPct val="80000"/>
              </a:lnSpc>
              <a:spcBef>
                <a:spcPct val="20000"/>
              </a:spcBef>
              <a:buFontTx/>
              <a:buChar char="•"/>
            </a:pPr>
            <a:r>
              <a:rPr lang="en-US" b="0">
                <a:solidFill>
                  <a:srgbClr val="000099"/>
                </a:solidFill>
              </a:rPr>
              <a:t>Jeanmarie Haney</a:t>
            </a:r>
          </a:p>
          <a:p>
            <a:pPr marL="742950" lvl="1" indent="-285750">
              <a:lnSpc>
                <a:spcPct val="80000"/>
              </a:lnSpc>
              <a:spcBef>
                <a:spcPct val="20000"/>
              </a:spcBef>
              <a:buFontTx/>
              <a:buChar char="–"/>
            </a:pPr>
            <a:r>
              <a:rPr lang="en-US" sz="2000" b="0">
                <a:solidFill>
                  <a:srgbClr val="000099"/>
                </a:solidFill>
              </a:rPr>
              <a:t>The Nature Conservancy </a:t>
            </a:r>
          </a:p>
          <a:p>
            <a:pPr marL="342900" indent="-342900">
              <a:lnSpc>
                <a:spcPct val="80000"/>
              </a:lnSpc>
              <a:spcBef>
                <a:spcPct val="20000"/>
              </a:spcBef>
              <a:buFontTx/>
              <a:buChar char="•"/>
            </a:pPr>
            <a:r>
              <a:rPr lang="en-US" b="0">
                <a:solidFill>
                  <a:srgbClr val="000099"/>
                </a:solidFill>
              </a:rPr>
              <a:t>Dale Turner</a:t>
            </a:r>
          </a:p>
          <a:p>
            <a:pPr marL="742950" lvl="1" indent="-285750">
              <a:lnSpc>
                <a:spcPct val="80000"/>
              </a:lnSpc>
              <a:spcBef>
                <a:spcPct val="20000"/>
              </a:spcBef>
              <a:buFontTx/>
              <a:buChar char="–"/>
            </a:pPr>
            <a:r>
              <a:rPr lang="en-US" sz="2000" b="0">
                <a:solidFill>
                  <a:srgbClr val="000099"/>
                </a:solidFill>
              </a:rPr>
              <a:t>The Nature Conservancy</a:t>
            </a:r>
          </a:p>
          <a:p>
            <a:pPr marL="342900" indent="-342900">
              <a:lnSpc>
                <a:spcPct val="80000"/>
              </a:lnSpc>
              <a:spcBef>
                <a:spcPct val="20000"/>
              </a:spcBef>
              <a:buFontTx/>
              <a:buChar char="•"/>
            </a:pPr>
            <a:r>
              <a:rPr lang="en-US" b="0">
                <a:solidFill>
                  <a:srgbClr val="000099"/>
                </a:solidFill>
              </a:rPr>
              <a:t>Abe Springer</a:t>
            </a:r>
          </a:p>
          <a:p>
            <a:pPr marL="742950" lvl="1" indent="-285750">
              <a:lnSpc>
                <a:spcPct val="80000"/>
              </a:lnSpc>
              <a:spcBef>
                <a:spcPct val="20000"/>
              </a:spcBef>
              <a:buFontTx/>
              <a:buChar char="–"/>
            </a:pPr>
            <a:r>
              <a:rPr lang="en-US" sz="2000" b="0">
                <a:solidFill>
                  <a:srgbClr val="000099"/>
                </a:solidFill>
              </a:rPr>
              <a:t>NAU, PI</a:t>
            </a:r>
          </a:p>
          <a:p>
            <a:pPr marL="342900" indent="-342900">
              <a:lnSpc>
                <a:spcPct val="80000"/>
              </a:lnSpc>
              <a:spcBef>
                <a:spcPct val="20000"/>
              </a:spcBef>
              <a:buFontTx/>
              <a:buChar char="•"/>
            </a:pPr>
            <a:r>
              <a:rPr lang="en-US" b="0">
                <a:solidFill>
                  <a:srgbClr val="000099"/>
                </a:solidFill>
              </a:rPr>
              <a:t>Julie Stromberg</a:t>
            </a:r>
          </a:p>
          <a:p>
            <a:pPr marL="742950" lvl="1" indent="-285750">
              <a:lnSpc>
                <a:spcPct val="80000"/>
              </a:lnSpc>
              <a:spcBef>
                <a:spcPct val="20000"/>
              </a:spcBef>
              <a:buFontTx/>
              <a:buChar char="–"/>
            </a:pPr>
            <a:r>
              <a:rPr lang="en-US" sz="2000" b="0">
                <a:solidFill>
                  <a:srgbClr val="000099"/>
                </a:solidFill>
              </a:rPr>
              <a:t>ASU</a:t>
            </a:r>
          </a:p>
          <a:p>
            <a:pPr marL="342900" indent="-342900">
              <a:lnSpc>
                <a:spcPct val="80000"/>
              </a:lnSpc>
              <a:spcBef>
                <a:spcPct val="20000"/>
              </a:spcBef>
              <a:buFontTx/>
              <a:buChar char="•"/>
            </a:pPr>
            <a:r>
              <a:rPr lang="en-US" b="0">
                <a:solidFill>
                  <a:srgbClr val="000099"/>
                </a:solidFill>
              </a:rPr>
              <a:t>Larry Stevens</a:t>
            </a:r>
          </a:p>
          <a:p>
            <a:pPr marL="742950" lvl="1" indent="-285750">
              <a:lnSpc>
                <a:spcPct val="80000"/>
              </a:lnSpc>
              <a:spcBef>
                <a:spcPct val="20000"/>
              </a:spcBef>
              <a:buFontTx/>
              <a:buChar char="–"/>
            </a:pPr>
            <a:r>
              <a:rPr lang="en-US" sz="2000" b="0">
                <a:solidFill>
                  <a:srgbClr val="000099"/>
                </a:solidFill>
              </a:rPr>
              <a:t>Museum of N. Arizona</a:t>
            </a:r>
          </a:p>
          <a:p>
            <a:pPr marL="342900" indent="-342900">
              <a:lnSpc>
                <a:spcPct val="80000"/>
              </a:lnSpc>
              <a:spcBef>
                <a:spcPct val="20000"/>
              </a:spcBef>
              <a:buFontTx/>
              <a:buChar char="•"/>
            </a:pPr>
            <a:r>
              <a:rPr lang="en-US" b="0">
                <a:solidFill>
                  <a:srgbClr val="000099"/>
                </a:solidFill>
              </a:rPr>
              <a:t>Phil Pearthree</a:t>
            </a:r>
          </a:p>
          <a:p>
            <a:pPr marL="742950" lvl="1" indent="-285750">
              <a:lnSpc>
                <a:spcPct val="80000"/>
              </a:lnSpc>
              <a:spcBef>
                <a:spcPct val="20000"/>
              </a:spcBef>
              <a:buFontTx/>
              <a:buChar char="–"/>
            </a:pPr>
            <a:r>
              <a:rPr lang="en-US" sz="2000" b="0">
                <a:solidFill>
                  <a:srgbClr val="000099"/>
                </a:solidFill>
              </a:rPr>
              <a:t>Arizona Geological Survey</a:t>
            </a:r>
          </a:p>
          <a:p>
            <a:pPr marL="342900" indent="-342900">
              <a:lnSpc>
                <a:spcPct val="80000"/>
              </a:lnSpc>
              <a:spcBef>
                <a:spcPct val="20000"/>
              </a:spcBef>
              <a:buFontTx/>
              <a:buChar char="•"/>
            </a:pPr>
            <a:r>
              <a:rPr lang="en-US" b="0">
                <a:solidFill>
                  <a:srgbClr val="000099"/>
                </a:solidFill>
              </a:rPr>
              <a:t>Vashti Supplee</a:t>
            </a:r>
          </a:p>
          <a:p>
            <a:pPr marL="742950" lvl="1" indent="-285750">
              <a:lnSpc>
                <a:spcPct val="80000"/>
              </a:lnSpc>
              <a:spcBef>
                <a:spcPct val="20000"/>
              </a:spcBef>
              <a:buFontTx/>
              <a:buChar char="–"/>
            </a:pPr>
            <a:r>
              <a:rPr lang="en-US" sz="2000" b="0">
                <a:solidFill>
                  <a:srgbClr val="000099"/>
                </a:solidFill>
              </a:rPr>
              <a:t>Audubon Arizona</a:t>
            </a:r>
          </a:p>
        </p:txBody>
      </p:sp>
      <p:pic>
        <p:nvPicPr>
          <p:cNvPr id="579588" name="Picture 4" descr="Cover image"/>
          <p:cNvPicPr>
            <a:picLocks noChangeAspect="1" noChangeArrowheads="1"/>
          </p:cNvPicPr>
          <p:nvPr/>
        </p:nvPicPr>
        <p:blipFill>
          <a:blip r:embed="rId3" cstate="print"/>
          <a:srcRect/>
          <a:stretch>
            <a:fillRect/>
          </a:stretch>
        </p:blipFill>
        <p:spPr bwMode="auto">
          <a:xfrm>
            <a:off x="228600" y="228600"/>
            <a:ext cx="4768850" cy="6172200"/>
          </a:xfrm>
          <a:prstGeom prst="rect">
            <a:avLst/>
          </a:prstGeom>
          <a:noFill/>
        </p:spPr>
      </p:pic>
      <p:sp>
        <p:nvSpPr>
          <p:cNvPr id="579589" name="Rectangle 5"/>
          <p:cNvSpPr>
            <a:spLocks noChangeArrowheads="1"/>
          </p:cNvSpPr>
          <p:nvPr/>
        </p:nvSpPr>
        <p:spPr bwMode="auto">
          <a:xfrm>
            <a:off x="5334000" y="5943600"/>
            <a:ext cx="3810000" cy="457200"/>
          </a:xfrm>
          <a:prstGeom prst="rect">
            <a:avLst/>
          </a:prstGeom>
          <a:noFill/>
          <a:ln w="9525">
            <a:noFill/>
            <a:miter lim="800000"/>
            <a:headEnd/>
            <a:tailEnd/>
          </a:ln>
          <a:effectLst/>
        </p:spPr>
        <p:txBody>
          <a:bodyPr/>
          <a:lstStyle/>
          <a:p>
            <a:pPr marL="342900" indent="-342900">
              <a:spcBef>
                <a:spcPct val="20000"/>
              </a:spcBef>
            </a:pPr>
            <a:r>
              <a:rPr lang="en-US" b="0">
                <a:solidFill>
                  <a:srgbClr val="800000"/>
                </a:solidFill>
                <a:latin typeface="Arial" charset="0"/>
              </a:rPr>
              <a:t>www.azconservation.org</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260" name="Picture 4" descr="Riffle_Dewatered2"/>
          <p:cNvPicPr>
            <a:picLocks noChangeAspect="1" noChangeArrowheads="1"/>
          </p:cNvPicPr>
          <p:nvPr/>
        </p:nvPicPr>
        <p:blipFill>
          <a:blip r:embed="rId2" cstate="print"/>
          <a:srcRect/>
          <a:stretch>
            <a:fillRect/>
          </a:stretch>
        </p:blipFill>
        <p:spPr bwMode="auto">
          <a:xfrm>
            <a:off x="0" y="685800"/>
            <a:ext cx="9144000" cy="3757613"/>
          </a:xfrm>
          <a:prstGeom prst="rect">
            <a:avLst/>
          </a:prstGeom>
          <a:noFill/>
        </p:spPr>
      </p:pic>
      <p:grpSp>
        <p:nvGrpSpPr>
          <p:cNvPr id="2" name="Group 5"/>
          <p:cNvGrpSpPr>
            <a:grpSpLocks/>
          </p:cNvGrpSpPr>
          <p:nvPr/>
        </p:nvGrpSpPr>
        <p:grpSpPr bwMode="auto">
          <a:xfrm>
            <a:off x="2590800" y="4876800"/>
            <a:ext cx="3657600" cy="1400175"/>
            <a:chOff x="1440" y="2640"/>
            <a:chExt cx="2304" cy="882"/>
          </a:xfrm>
        </p:grpSpPr>
        <p:pic>
          <p:nvPicPr>
            <p:cNvPr id="608262" name="Picture 6" descr="Speckled dace-Aravaipa Creek"/>
            <p:cNvPicPr>
              <a:picLocks noChangeAspect="1" noChangeArrowheads="1"/>
            </p:cNvPicPr>
            <p:nvPr/>
          </p:nvPicPr>
          <p:blipFill>
            <a:blip r:embed="rId3" cstate="print"/>
            <a:srcRect/>
            <a:stretch>
              <a:fillRect/>
            </a:stretch>
          </p:blipFill>
          <p:spPr bwMode="auto">
            <a:xfrm>
              <a:off x="1440" y="2640"/>
              <a:ext cx="2304" cy="882"/>
            </a:xfrm>
            <a:prstGeom prst="rect">
              <a:avLst/>
            </a:prstGeom>
            <a:noFill/>
          </p:spPr>
        </p:pic>
        <p:sp>
          <p:nvSpPr>
            <p:cNvPr id="608263" name="Text Box 7"/>
            <p:cNvSpPr txBox="1">
              <a:spLocks noChangeArrowheads="1"/>
            </p:cNvSpPr>
            <p:nvPr/>
          </p:nvSpPr>
          <p:spPr bwMode="auto">
            <a:xfrm>
              <a:off x="2736" y="2640"/>
              <a:ext cx="982" cy="233"/>
            </a:xfrm>
            <a:prstGeom prst="rect">
              <a:avLst/>
            </a:prstGeom>
            <a:noFill/>
            <a:ln w="9525">
              <a:noFill/>
              <a:miter lim="800000"/>
              <a:headEnd/>
              <a:tailEnd/>
            </a:ln>
            <a:effectLst/>
          </p:spPr>
          <p:txBody>
            <a:bodyPr wrap="none">
              <a:spAutoFit/>
            </a:bodyPr>
            <a:lstStyle/>
            <a:p>
              <a:r>
                <a:rPr lang="en-US" sz="1800" dirty="0"/>
                <a:t>speckled dace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4" name="Picture 2" descr="xPool_Up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grpSp>
        <p:nvGrpSpPr>
          <p:cNvPr id="2" name="Group 3"/>
          <p:cNvGrpSpPr>
            <a:grpSpLocks/>
          </p:cNvGrpSpPr>
          <p:nvPr/>
        </p:nvGrpSpPr>
        <p:grpSpPr bwMode="auto">
          <a:xfrm>
            <a:off x="2971800" y="5064125"/>
            <a:ext cx="4252913" cy="1641475"/>
            <a:chOff x="1488" y="2972"/>
            <a:chExt cx="2679" cy="1034"/>
          </a:xfrm>
        </p:grpSpPr>
        <p:pic>
          <p:nvPicPr>
            <p:cNvPr id="602116" name="Picture 4" descr="Sonora sucker_USFS"/>
            <p:cNvPicPr>
              <a:picLocks noChangeAspect="1" noChangeArrowheads="1"/>
            </p:cNvPicPr>
            <p:nvPr/>
          </p:nvPicPr>
          <p:blipFill>
            <a:blip r:embed="rId4" cstate="print"/>
            <a:srcRect/>
            <a:stretch>
              <a:fillRect/>
            </a:stretch>
          </p:blipFill>
          <p:spPr bwMode="auto">
            <a:xfrm>
              <a:off x="1488" y="2972"/>
              <a:ext cx="2679" cy="1034"/>
            </a:xfrm>
            <a:prstGeom prst="rect">
              <a:avLst/>
            </a:prstGeom>
            <a:noFill/>
          </p:spPr>
        </p:pic>
        <p:sp>
          <p:nvSpPr>
            <p:cNvPr id="602117" name="Text Box 5"/>
            <p:cNvSpPr txBox="1">
              <a:spLocks noChangeArrowheads="1"/>
            </p:cNvSpPr>
            <p:nvPr/>
          </p:nvSpPr>
          <p:spPr bwMode="auto">
            <a:xfrm>
              <a:off x="3399" y="3819"/>
              <a:ext cx="739" cy="174"/>
            </a:xfrm>
            <a:prstGeom prst="rect">
              <a:avLst/>
            </a:prstGeom>
            <a:noFill/>
            <a:ln w="9525">
              <a:noFill/>
              <a:miter lim="800000"/>
              <a:headEnd/>
              <a:tailEnd/>
            </a:ln>
            <a:effectLst/>
          </p:spPr>
          <p:txBody>
            <a:bodyPr wrap="none">
              <a:spAutoFit/>
            </a:bodyPr>
            <a:lstStyle/>
            <a:p>
              <a:r>
                <a:rPr lang="en-US" sz="1200" dirty="0">
                  <a:latin typeface="Arial" charset="0"/>
                </a:rPr>
                <a:t>Sonora sucker</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xPool-Riffle-Pool"/>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2" name="Group 9"/>
          <p:cNvGrpSpPr>
            <a:grpSpLocks/>
          </p:cNvGrpSpPr>
          <p:nvPr/>
        </p:nvGrpSpPr>
        <p:grpSpPr bwMode="auto">
          <a:xfrm>
            <a:off x="304800" y="1371600"/>
            <a:ext cx="2671763" cy="4572000"/>
            <a:chOff x="528" y="144"/>
            <a:chExt cx="1683" cy="2880"/>
          </a:xfrm>
        </p:grpSpPr>
        <p:pic>
          <p:nvPicPr>
            <p:cNvPr id="21508" name="Picture 10" descr="Eagle"/>
            <p:cNvPicPr>
              <a:picLocks noChangeAspect="1" noChangeArrowheads="1"/>
            </p:cNvPicPr>
            <p:nvPr/>
          </p:nvPicPr>
          <p:blipFill>
            <a:blip r:embed="rId3" cstate="print"/>
            <a:srcRect/>
            <a:stretch>
              <a:fillRect/>
            </a:stretch>
          </p:blipFill>
          <p:spPr bwMode="auto">
            <a:xfrm>
              <a:off x="528" y="144"/>
              <a:ext cx="1683" cy="2880"/>
            </a:xfrm>
            <a:prstGeom prst="rect">
              <a:avLst/>
            </a:prstGeom>
            <a:noFill/>
            <a:ln w="9525">
              <a:noFill/>
              <a:miter lim="800000"/>
              <a:headEnd/>
              <a:tailEnd/>
            </a:ln>
          </p:spPr>
        </p:pic>
        <p:sp>
          <p:nvSpPr>
            <p:cNvPr id="21509" name="Text Box 11"/>
            <p:cNvSpPr txBox="1">
              <a:spLocks noChangeArrowheads="1"/>
            </p:cNvSpPr>
            <p:nvPr/>
          </p:nvSpPr>
          <p:spPr bwMode="auto">
            <a:xfrm>
              <a:off x="528" y="2832"/>
              <a:ext cx="552" cy="174"/>
            </a:xfrm>
            <a:prstGeom prst="rect">
              <a:avLst/>
            </a:prstGeom>
            <a:noFill/>
            <a:ln w="9525">
              <a:noFill/>
              <a:miter lim="800000"/>
              <a:headEnd/>
              <a:tailEnd/>
            </a:ln>
          </p:spPr>
          <p:txBody>
            <a:bodyPr wrap="none">
              <a:spAutoFit/>
            </a:bodyPr>
            <a:lstStyle/>
            <a:p>
              <a:r>
                <a:rPr lang="en-US" sz="1200" dirty="0"/>
                <a:t>Bald Eagle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4495800" y="4648200"/>
            <a:ext cx="1676400" cy="914400"/>
          </a:xfrm>
          <a:prstGeom prst="rect">
            <a:avLst/>
          </a:prstGeom>
          <a:noFill/>
          <a:ln w="9525">
            <a:noFill/>
            <a:miter lim="800000"/>
            <a:headEnd/>
            <a:tailEnd/>
          </a:ln>
        </p:spPr>
        <p:txBody>
          <a:bodyPr/>
          <a:lstStyle/>
          <a:p>
            <a:pPr algn="r"/>
            <a:r>
              <a:rPr lang="en-US" sz="2400">
                <a:solidFill>
                  <a:schemeClr val="bg1"/>
                </a:solidFill>
                <a:latin typeface="Georgia" pitchFamily="18" charset="0"/>
              </a:rPr>
              <a:t>U.S Census</a:t>
            </a:r>
          </a:p>
        </p:txBody>
      </p:sp>
      <p:graphicFrame>
        <p:nvGraphicFramePr>
          <p:cNvPr id="6148" name="Object 4"/>
          <p:cNvGraphicFramePr>
            <a:graphicFrameLocks noGrp="1" noChangeAspect="1"/>
          </p:cNvGraphicFramePr>
          <p:nvPr>
            <p:ph/>
          </p:nvPr>
        </p:nvGraphicFramePr>
        <p:xfrm>
          <a:off x="1381125" y="1066800"/>
          <a:ext cx="7446963" cy="4851400"/>
        </p:xfrm>
        <a:graphic>
          <a:graphicData uri="http://schemas.openxmlformats.org/presentationml/2006/ole">
            <mc:AlternateContent xmlns:mc="http://schemas.openxmlformats.org/markup-compatibility/2006">
              <mc:Choice xmlns:v="urn:schemas-microsoft-com:vml" Requires="v">
                <p:oleObj spid="_x0000_s28685" name="Chart" r:id="rId5" imgW="10410757" imgH="6781710" progId="Excel.Sheet.8">
                  <p:embed/>
                </p:oleObj>
              </mc:Choice>
              <mc:Fallback>
                <p:oleObj name="Chart" r:id="rId5" imgW="10410757" imgH="6781710" progId="Excel.Sheet.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1125" y="1066800"/>
                        <a:ext cx="7446963" cy="4851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9" name="Text Box 5"/>
          <p:cNvSpPr txBox="1">
            <a:spLocks noChangeArrowheads="1"/>
          </p:cNvSpPr>
          <p:nvPr/>
        </p:nvSpPr>
        <p:spPr bwMode="auto">
          <a:xfrm>
            <a:off x="4800600" y="3886200"/>
            <a:ext cx="1676400" cy="914400"/>
          </a:xfrm>
          <a:prstGeom prst="rect">
            <a:avLst/>
          </a:prstGeom>
          <a:noFill/>
          <a:ln w="9525">
            <a:noFill/>
            <a:miter lim="800000"/>
            <a:headEnd/>
            <a:tailEnd/>
          </a:ln>
        </p:spPr>
        <p:txBody>
          <a:bodyPr/>
          <a:lstStyle/>
          <a:p>
            <a:pPr algn="r"/>
            <a:r>
              <a:rPr lang="en-US" sz="2400">
                <a:solidFill>
                  <a:schemeClr val="bg1"/>
                </a:solidFill>
                <a:latin typeface="Georgia" pitchFamily="18" charset="0"/>
              </a:rPr>
              <a:t>U.S Census</a:t>
            </a:r>
          </a:p>
        </p:txBody>
      </p:sp>
      <p:sp>
        <p:nvSpPr>
          <p:cNvPr id="6150" name="Text Box 6"/>
          <p:cNvSpPr txBox="1">
            <a:spLocks noChangeArrowheads="1"/>
          </p:cNvSpPr>
          <p:nvPr/>
        </p:nvSpPr>
        <p:spPr bwMode="auto">
          <a:xfrm>
            <a:off x="1905000" y="228600"/>
            <a:ext cx="6172200" cy="641350"/>
          </a:xfrm>
          <a:prstGeom prst="rect">
            <a:avLst/>
          </a:prstGeom>
          <a:noFill/>
          <a:ln w="9525">
            <a:noFill/>
            <a:miter lim="800000"/>
            <a:headEnd/>
            <a:tailEnd/>
          </a:ln>
          <a:effectLst/>
        </p:spPr>
        <p:txBody>
          <a:bodyPr>
            <a:spAutoFit/>
          </a:bodyPr>
          <a:lstStyle/>
          <a:p>
            <a:r>
              <a:rPr lang="en-US" sz="3600" dirty="0">
                <a:latin typeface="ImagoBook" pitchFamily="2" charset="0"/>
              </a:rPr>
              <a:t>Arizona’s</a:t>
            </a:r>
            <a:r>
              <a:rPr lang="en-US" sz="3600" b="1" dirty="0">
                <a:latin typeface="ImagoBook" pitchFamily="2" charset="0"/>
              </a:rPr>
              <a:t> </a:t>
            </a:r>
            <a:r>
              <a:rPr lang="en-US" sz="3600" dirty="0" smtClean="0">
                <a:latin typeface="ImagoBook" pitchFamily="2" charset="0"/>
              </a:rPr>
              <a:t>Population in 2000</a:t>
            </a:r>
            <a:endParaRPr lang="en-US" sz="3600" dirty="0">
              <a:latin typeface="ImagoBook" pitchFamily="2"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2" name="Picture 4" descr="xOverflowCh_Upper"/>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44777" name="Picture 9" descr="Butterfly2 crop"/>
          <p:cNvPicPr>
            <a:picLocks noChangeAspect="1" noChangeArrowheads="1"/>
          </p:cNvPicPr>
          <p:nvPr/>
        </p:nvPicPr>
        <p:blipFill>
          <a:blip r:embed="rId3" cstate="print"/>
          <a:srcRect/>
          <a:stretch>
            <a:fillRect/>
          </a:stretch>
        </p:blipFill>
        <p:spPr bwMode="auto">
          <a:xfrm>
            <a:off x="533400" y="4191000"/>
            <a:ext cx="2209800" cy="1905000"/>
          </a:xfrm>
          <a:prstGeom prst="rect">
            <a:avLst/>
          </a:prstGeom>
          <a:noFill/>
        </p:spPr>
      </p:pic>
      <p:sp>
        <p:nvSpPr>
          <p:cNvPr id="544778" name="Text Box 10"/>
          <p:cNvSpPr txBox="1">
            <a:spLocks noChangeArrowheads="1"/>
          </p:cNvSpPr>
          <p:nvPr/>
        </p:nvSpPr>
        <p:spPr bwMode="auto">
          <a:xfrm>
            <a:off x="528403" y="5827713"/>
            <a:ext cx="1314014" cy="276999"/>
          </a:xfrm>
          <a:prstGeom prst="rect">
            <a:avLst/>
          </a:prstGeom>
          <a:noFill/>
          <a:ln w="9525">
            <a:noFill/>
            <a:miter lim="800000"/>
            <a:headEnd/>
            <a:tailEnd/>
          </a:ln>
          <a:effectLst/>
        </p:spPr>
        <p:txBody>
          <a:bodyPr wrap="none">
            <a:spAutoFit/>
          </a:bodyPr>
          <a:lstStyle/>
          <a:p>
            <a:r>
              <a:rPr lang="en-US" sz="1200" dirty="0" smtClean="0"/>
              <a:t>Skipper butterfly</a:t>
            </a:r>
            <a:endParaRPr lang="en-US" sz="1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47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60" name="Picture 4" descr="xMarshy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12"/>
          <p:cNvGrpSpPr>
            <a:grpSpLocks/>
          </p:cNvGrpSpPr>
          <p:nvPr/>
        </p:nvGrpSpPr>
        <p:grpSpPr bwMode="auto">
          <a:xfrm>
            <a:off x="533400" y="4419601"/>
            <a:ext cx="3429000" cy="1985963"/>
            <a:chOff x="336" y="2784"/>
            <a:chExt cx="2160" cy="1251"/>
          </a:xfrm>
        </p:grpSpPr>
        <p:pic>
          <p:nvPicPr>
            <p:cNvPr id="531465" name="Picture 9" descr="DamselFly_VerdeRv_Oct06_Haney"/>
            <p:cNvPicPr>
              <a:picLocks noChangeAspect="1" noChangeArrowheads="1"/>
            </p:cNvPicPr>
            <p:nvPr/>
          </p:nvPicPr>
          <p:blipFill>
            <a:blip r:embed="rId3" cstate="print"/>
            <a:srcRect/>
            <a:stretch>
              <a:fillRect/>
            </a:stretch>
          </p:blipFill>
          <p:spPr bwMode="auto">
            <a:xfrm>
              <a:off x="336" y="2784"/>
              <a:ext cx="2160" cy="1248"/>
            </a:xfrm>
            <a:prstGeom prst="rect">
              <a:avLst/>
            </a:prstGeom>
            <a:noFill/>
          </p:spPr>
        </p:pic>
        <p:sp>
          <p:nvSpPr>
            <p:cNvPr id="531466" name="Text Box 10"/>
            <p:cNvSpPr txBox="1">
              <a:spLocks noChangeArrowheads="1"/>
            </p:cNvSpPr>
            <p:nvPr/>
          </p:nvSpPr>
          <p:spPr bwMode="auto">
            <a:xfrm>
              <a:off x="374" y="3861"/>
              <a:ext cx="1014" cy="174"/>
            </a:xfrm>
            <a:prstGeom prst="rect">
              <a:avLst/>
            </a:prstGeom>
            <a:noFill/>
            <a:ln w="9525">
              <a:noFill/>
              <a:miter lim="800000"/>
              <a:headEnd/>
              <a:tailEnd/>
            </a:ln>
            <a:effectLst/>
          </p:spPr>
          <p:txBody>
            <a:bodyPr wrap="none">
              <a:spAutoFit/>
            </a:bodyPr>
            <a:lstStyle/>
            <a:p>
              <a:r>
                <a:rPr lang="en-US" sz="1200" dirty="0" smtClean="0">
                  <a:solidFill>
                    <a:srgbClr val="990000"/>
                  </a:solidFill>
                  <a:latin typeface="Arial" charset="0"/>
                </a:rPr>
                <a:t>Ruby spot damsel </a:t>
              </a:r>
              <a:r>
                <a:rPr lang="en-US" sz="1200" dirty="0">
                  <a:solidFill>
                    <a:srgbClr val="990000"/>
                  </a:solidFill>
                  <a:latin typeface="Arial" charset="0"/>
                </a:rPr>
                <a:t>fly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8" name="Picture 4" descr="xMarshy3"/>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8"/>
          <p:cNvGrpSpPr>
            <a:grpSpLocks/>
          </p:cNvGrpSpPr>
          <p:nvPr/>
        </p:nvGrpSpPr>
        <p:grpSpPr bwMode="auto">
          <a:xfrm>
            <a:off x="1052513" y="4038601"/>
            <a:ext cx="4205287" cy="2528888"/>
            <a:chOff x="663" y="2544"/>
            <a:chExt cx="2649" cy="1593"/>
          </a:xfrm>
        </p:grpSpPr>
        <p:pic>
          <p:nvPicPr>
            <p:cNvPr id="533510" name="Picture 6" descr="wood duck male, Dells"/>
            <p:cNvPicPr>
              <a:picLocks noChangeAspect="1" noChangeArrowheads="1"/>
            </p:cNvPicPr>
            <p:nvPr/>
          </p:nvPicPr>
          <p:blipFill>
            <a:blip r:embed="rId3" cstate="print"/>
            <a:srcRect/>
            <a:stretch>
              <a:fillRect/>
            </a:stretch>
          </p:blipFill>
          <p:spPr bwMode="auto">
            <a:xfrm>
              <a:off x="672" y="2544"/>
              <a:ext cx="2640" cy="1584"/>
            </a:xfrm>
            <a:prstGeom prst="rect">
              <a:avLst/>
            </a:prstGeom>
            <a:noFill/>
          </p:spPr>
        </p:pic>
        <p:sp>
          <p:nvSpPr>
            <p:cNvPr id="533511" name="Text Box 7"/>
            <p:cNvSpPr txBox="1">
              <a:spLocks noChangeArrowheads="1"/>
            </p:cNvSpPr>
            <p:nvPr/>
          </p:nvSpPr>
          <p:spPr bwMode="auto">
            <a:xfrm>
              <a:off x="663" y="3963"/>
              <a:ext cx="598" cy="174"/>
            </a:xfrm>
            <a:prstGeom prst="rect">
              <a:avLst/>
            </a:prstGeom>
            <a:noFill/>
            <a:ln w="9525">
              <a:noFill/>
              <a:miter lim="800000"/>
              <a:headEnd/>
              <a:tailEnd/>
            </a:ln>
            <a:effectLst/>
          </p:spPr>
          <p:txBody>
            <a:bodyPr wrap="none">
              <a:spAutoFit/>
            </a:bodyPr>
            <a:lstStyle/>
            <a:p>
              <a:r>
                <a:rPr lang="en-US" sz="1200" dirty="0">
                  <a:latin typeface="Arial" charset="0"/>
                </a:rPr>
                <a:t>Wood duck</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6" name="Picture 4" descr="xStrand_Middl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 name="Group 10"/>
          <p:cNvGrpSpPr>
            <a:grpSpLocks/>
          </p:cNvGrpSpPr>
          <p:nvPr/>
        </p:nvGrpSpPr>
        <p:grpSpPr bwMode="auto">
          <a:xfrm>
            <a:off x="457200" y="3962400"/>
            <a:ext cx="3124200" cy="2603500"/>
            <a:chOff x="672" y="2496"/>
            <a:chExt cx="1968" cy="1640"/>
          </a:xfrm>
        </p:grpSpPr>
        <p:pic>
          <p:nvPicPr>
            <p:cNvPr id="530437" name="Picture 5" descr="SW willow flycatcher_USGS Mark Sagge_AB109"/>
            <p:cNvPicPr>
              <a:picLocks noChangeAspect="1" noChangeArrowheads="1"/>
            </p:cNvPicPr>
            <p:nvPr/>
          </p:nvPicPr>
          <p:blipFill>
            <a:blip r:embed="rId3" cstate="print"/>
            <a:srcRect/>
            <a:stretch>
              <a:fillRect/>
            </a:stretch>
          </p:blipFill>
          <p:spPr bwMode="auto">
            <a:xfrm>
              <a:off x="672" y="2496"/>
              <a:ext cx="1968" cy="1640"/>
            </a:xfrm>
            <a:prstGeom prst="rect">
              <a:avLst/>
            </a:prstGeom>
            <a:noFill/>
          </p:spPr>
        </p:pic>
        <p:sp>
          <p:nvSpPr>
            <p:cNvPr id="530438" name="Text Box 6"/>
            <p:cNvSpPr txBox="1">
              <a:spLocks noChangeArrowheads="1"/>
            </p:cNvSpPr>
            <p:nvPr/>
          </p:nvSpPr>
          <p:spPr bwMode="auto">
            <a:xfrm>
              <a:off x="912" y="2592"/>
              <a:ext cx="1487" cy="174"/>
            </a:xfrm>
            <a:prstGeom prst="rect">
              <a:avLst/>
            </a:prstGeom>
            <a:noFill/>
            <a:ln w="9525">
              <a:noFill/>
              <a:miter lim="800000"/>
              <a:headEnd/>
              <a:tailEnd/>
            </a:ln>
            <a:effectLst/>
          </p:spPr>
          <p:txBody>
            <a:bodyPr wrap="none">
              <a:spAutoFit/>
            </a:bodyPr>
            <a:lstStyle/>
            <a:p>
              <a:r>
                <a:rPr lang="en-US" sz="1200" dirty="0">
                  <a:latin typeface="Arial" charset="0"/>
                </a:rPr>
                <a:t>Southwestern Willow Flycatcher</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20" name="Picture 4" descr="xCW-Bosqu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grpSp>
        <p:nvGrpSpPr>
          <p:cNvPr id="2" name="Group 8"/>
          <p:cNvGrpSpPr>
            <a:grpSpLocks/>
          </p:cNvGrpSpPr>
          <p:nvPr/>
        </p:nvGrpSpPr>
        <p:grpSpPr bwMode="auto">
          <a:xfrm>
            <a:off x="5303838" y="4114801"/>
            <a:ext cx="3840162" cy="2562226"/>
            <a:chOff x="3341" y="2592"/>
            <a:chExt cx="2419" cy="1614"/>
          </a:xfrm>
        </p:grpSpPr>
        <p:pic>
          <p:nvPicPr>
            <p:cNvPr id="546821" name="Picture 5" descr="Yellow billed Cuckoo"/>
            <p:cNvPicPr>
              <a:picLocks noChangeAspect="1" noChangeArrowheads="1"/>
            </p:cNvPicPr>
            <p:nvPr/>
          </p:nvPicPr>
          <p:blipFill>
            <a:blip r:embed="rId4" cstate="print"/>
            <a:srcRect/>
            <a:stretch>
              <a:fillRect/>
            </a:stretch>
          </p:blipFill>
          <p:spPr bwMode="auto">
            <a:xfrm>
              <a:off x="3341" y="2592"/>
              <a:ext cx="2419" cy="1613"/>
            </a:xfrm>
            <a:prstGeom prst="rect">
              <a:avLst/>
            </a:prstGeom>
            <a:noFill/>
          </p:spPr>
        </p:pic>
        <p:sp>
          <p:nvSpPr>
            <p:cNvPr id="546823" name="Text Box 7"/>
            <p:cNvSpPr txBox="1">
              <a:spLocks noChangeArrowheads="1"/>
            </p:cNvSpPr>
            <p:nvPr/>
          </p:nvSpPr>
          <p:spPr bwMode="auto">
            <a:xfrm>
              <a:off x="3360" y="4032"/>
              <a:ext cx="1029" cy="174"/>
            </a:xfrm>
            <a:prstGeom prst="rect">
              <a:avLst/>
            </a:prstGeom>
            <a:noFill/>
            <a:ln w="9525">
              <a:noFill/>
              <a:miter lim="800000"/>
              <a:headEnd/>
              <a:tailEnd/>
            </a:ln>
            <a:effectLst/>
          </p:spPr>
          <p:txBody>
            <a:bodyPr wrap="none">
              <a:spAutoFit/>
            </a:bodyPr>
            <a:lstStyle/>
            <a:p>
              <a:r>
                <a:rPr lang="en-US" sz="1200" dirty="0">
                  <a:latin typeface="Arial" charset="0"/>
                </a:rPr>
                <a:t>Yellow-billed  Cuckoo</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0" y="685800"/>
            <a:ext cx="8128000" cy="5422900"/>
            <a:chOff x="609600" y="685800"/>
            <a:chExt cx="8128000" cy="5422900"/>
          </a:xfrm>
        </p:grpSpPr>
        <p:pic>
          <p:nvPicPr>
            <p:cNvPr id="577540" name="Picture 4" descr="River otter_Jack Mills"/>
            <p:cNvPicPr>
              <a:picLocks noChangeAspect="1" noChangeArrowheads="1"/>
            </p:cNvPicPr>
            <p:nvPr/>
          </p:nvPicPr>
          <p:blipFill>
            <a:blip r:embed="rId2" cstate="print"/>
            <a:srcRect/>
            <a:stretch>
              <a:fillRect/>
            </a:stretch>
          </p:blipFill>
          <p:spPr bwMode="auto">
            <a:xfrm>
              <a:off x="609600" y="685800"/>
              <a:ext cx="8128000" cy="5422900"/>
            </a:xfrm>
            <a:prstGeom prst="rect">
              <a:avLst/>
            </a:prstGeom>
            <a:noFill/>
          </p:spPr>
        </p:pic>
        <p:sp>
          <p:nvSpPr>
            <p:cNvPr id="577541" name="Text Box 5"/>
            <p:cNvSpPr txBox="1">
              <a:spLocks noChangeArrowheads="1"/>
            </p:cNvSpPr>
            <p:nvPr/>
          </p:nvSpPr>
          <p:spPr bwMode="auto">
            <a:xfrm>
              <a:off x="609600" y="5715000"/>
              <a:ext cx="1103313" cy="304800"/>
            </a:xfrm>
            <a:prstGeom prst="rect">
              <a:avLst/>
            </a:prstGeom>
            <a:noFill/>
            <a:ln w="9525">
              <a:noFill/>
              <a:miter lim="800000"/>
              <a:headEnd/>
              <a:tailEnd/>
            </a:ln>
            <a:effectLst/>
          </p:spPr>
          <p:txBody>
            <a:bodyPr wrap="none">
              <a:spAutoFit/>
            </a:bodyPr>
            <a:lstStyle/>
            <a:p>
              <a:r>
                <a:rPr lang="en-US" sz="1400" dirty="0">
                  <a:cs typeface="Times New Roman" pitchFamily="18" charset="0"/>
                </a:rPr>
                <a:t>©</a:t>
              </a:r>
              <a:r>
                <a:rPr lang="en-US" sz="1400" dirty="0"/>
                <a:t>Jack Mills</a:t>
              </a:r>
            </a:p>
          </p:txBody>
        </p:sp>
      </p:gr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ChangeArrowheads="1"/>
          </p:cNvSpPr>
          <p:nvPr>
            <p:ph type="title"/>
          </p:nvPr>
        </p:nvSpPr>
        <p:spPr>
          <a:xfrm>
            <a:off x="2438400" y="-76200"/>
            <a:ext cx="6019800" cy="1143000"/>
          </a:xfrm>
          <a:noFill/>
          <a:ln/>
        </p:spPr>
        <p:txBody>
          <a:bodyPr>
            <a:normAutofit/>
          </a:bodyPr>
          <a:lstStyle/>
          <a:p>
            <a:r>
              <a:rPr lang="en-US" sz="4000" b="1">
                <a:latin typeface="Arial" charset="0"/>
              </a:rPr>
              <a:t>Critical Thresholds</a:t>
            </a:r>
            <a:r>
              <a:rPr lang="en-US" sz="4800" b="1">
                <a:latin typeface="Arial" charset="0"/>
              </a:rPr>
              <a:t> </a:t>
            </a:r>
          </a:p>
        </p:txBody>
      </p:sp>
      <p:sp>
        <p:nvSpPr>
          <p:cNvPr id="111618" name="Rectangle 2"/>
          <p:cNvSpPr>
            <a:spLocks noGrp="1" noChangeArrowheads="1"/>
          </p:cNvSpPr>
          <p:nvPr>
            <p:ph idx="1"/>
          </p:nvPr>
        </p:nvSpPr>
        <p:spPr>
          <a:xfrm>
            <a:off x="571500" y="1371600"/>
            <a:ext cx="8001000" cy="4648200"/>
          </a:xfrm>
        </p:spPr>
        <p:txBody>
          <a:bodyPr>
            <a:normAutofit lnSpcReduction="10000"/>
          </a:bodyPr>
          <a:lstStyle/>
          <a:p>
            <a:pPr>
              <a:spcBef>
                <a:spcPct val="50000"/>
              </a:spcBef>
              <a:spcAft>
                <a:spcPct val="20000"/>
              </a:spcAft>
            </a:pPr>
            <a:r>
              <a:rPr lang="en-US" sz="2800" dirty="0">
                <a:latin typeface="Arial" charset="0"/>
              </a:rPr>
              <a:t>Ecological processes and states have </a:t>
            </a:r>
            <a:r>
              <a:rPr lang="en-US" sz="2800" b="1" dirty="0">
                <a:latin typeface="Arial" charset="0"/>
              </a:rPr>
              <a:t>“</a:t>
            </a:r>
            <a:r>
              <a:rPr lang="en-US" sz="2800" b="1" i="1" dirty="0">
                <a:latin typeface="Arial" charset="0"/>
              </a:rPr>
              <a:t>natural ranges of variation</a:t>
            </a:r>
            <a:r>
              <a:rPr lang="en-US" sz="2800" b="1" dirty="0">
                <a:latin typeface="Arial" charset="0"/>
              </a:rPr>
              <a:t>” </a:t>
            </a:r>
          </a:p>
          <a:p>
            <a:pPr>
              <a:spcBef>
                <a:spcPct val="50000"/>
              </a:spcBef>
            </a:pPr>
            <a:r>
              <a:rPr lang="en-US" sz="2800" b="1" i="1" dirty="0">
                <a:latin typeface="Arial" charset="0"/>
              </a:rPr>
              <a:t>Critical</a:t>
            </a:r>
            <a:r>
              <a:rPr lang="en-US" sz="2800" dirty="0">
                <a:latin typeface="Arial" charset="0"/>
              </a:rPr>
              <a:t> </a:t>
            </a:r>
            <a:r>
              <a:rPr lang="en-US" sz="2800" b="1" i="1" dirty="0">
                <a:latin typeface="Arial" charset="0"/>
              </a:rPr>
              <a:t>thresholds</a:t>
            </a:r>
            <a:r>
              <a:rPr lang="en-US" sz="2800" dirty="0">
                <a:latin typeface="Arial" charset="0"/>
              </a:rPr>
              <a:t> can be defined from an understanding of the natural ranges of variation</a:t>
            </a:r>
          </a:p>
          <a:p>
            <a:pPr>
              <a:spcBef>
                <a:spcPct val="50000"/>
              </a:spcBef>
            </a:pPr>
            <a:r>
              <a:rPr lang="en-US" sz="2800" dirty="0">
                <a:latin typeface="Arial" charset="0"/>
              </a:rPr>
              <a:t>If a key ecological factor </a:t>
            </a:r>
            <a:r>
              <a:rPr lang="en-US" sz="2800" b="1" i="1" dirty="0">
                <a:latin typeface="Arial" charset="0"/>
              </a:rPr>
              <a:t>exceeds</a:t>
            </a:r>
            <a:r>
              <a:rPr lang="en-US" sz="2800" dirty="0">
                <a:latin typeface="Arial" charset="0"/>
              </a:rPr>
              <a:t> these limits, target will lose its integrity</a:t>
            </a:r>
          </a:p>
          <a:p>
            <a:pPr>
              <a:spcBef>
                <a:spcPct val="50000"/>
              </a:spcBef>
            </a:pPr>
            <a:r>
              <a:rPr lang="en-US" sz="2800" dirty="0">
                <a:latin typeface="Arial" charset="0"/>
              </a:rPr>
              <a:t>You </a:t>
            </a:r>
            <a:r>
              <a:rPr lang="en-US" sz="2800" b="1" i="1" dirty="0">
                <a:latin typeface="Arial" charset="0"/>
              </a:rPr>
              <a:t>can not restore</a:t>
            </a:r>
            <a:r>
              <a:rPr lang="en-US" sz="2800" dirty="0">
                <a:latin typeface="Arial" charset="0"/>
              </a:rPr>
              <a:t> target integrity so long as an altered factor remains outside a critical threshold</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92" name="Picture 4"/>
          <p:cNvPicPr>
            <a:picLocks noChangeAspect="1" noChangeArrowheads="1"/>
          </p:cNvPicPr>
          <p:nvPr/>
        </p:nvPicPr>
        <p:blipFill>
          <a:blip r:embed="rId3" cstate="print"/>
          <a:srcRect l="4376" t="16190" r="24971" b="11972"/>
          <a:stretch>
            <a:fillRect/>
          </a:stretch>
        </p:blipFill>
        <p:spPr bwMode="auto">
          <a:xfrm>
            <a:off x="381000" y="381000"/>
            <a:ext cx="8610600" cy="5410200"/>
          </a:xfrm>
          <a:prstGeom prst="rect">
            <a:avLst/>
          </a:prstGeom>
          <a:noFill/>
          <a:ln w="9525">
            <a:noFill/>
            <a:miter lim="800000"/>
            <a:headEnd/>
            <a:tailEnd/>
          </a:ln>
          <a:effectLst/>
        </p:spPr>
      </p:pic>
      <p:sp>
        <p:nvSpPr>
          <p:cNvPr id="549893" name="Text Box 5"/>
          <p:cNvSpPr txBox="1">
            <a:spLocks noChangeArrowheads="1"/>
          </p:cNvSpPr>
          <p:nvPr/>
        </p:nvSpPr>
        <p:spPr bwMode="auto">
          <a:xfrm>
            <a:off x="457200" y="5867400"/>
            <a:ext cx="8397875" cy="457200"/>
          </a:xfrm>
          <a:prstGeom prst="rect">
            <a:avLst/>
          </a:prstGeom>
          <a:noFill/>
          <a:ln w="9525">
            <a:noFill/>
            <a:miter lim="800000"/>
            <a:headEnd/>
            <a:tailEnd/>
          </a:ln>
          <a:effectLst/>
        </p:spPr>
        <p:txBody>
          <a:bodyPr>
            <a:spAutoFit/>
          </a:bodyPr>
          <a:lstStyle/>
          <a:p>
            <a:r>
              <a:rPr lang="en-US"/>
              <a:t>Flow-ecology response curves for native fish and garter snake </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82" name="Text Box 6"/>
          <p:cNvSpPr txBox="1">
            <a:spLocks noChangeArrowheads="1"/>
          </p:cNvSpPr>
          <p:nvPr/>
        </p:nvSpPr>
        <p:spPr bwMode="auto">
          <a:xfrm>
            <a:off x="746125" y="5756275"/>
            <a:ext cx="7331075" cy="822325"/>
          </a:xfrm>
          <a:prstGeom prst="rect">
            <a:avLst/>
          </a:prstGeom>
          <a:noFill/>
          <a:ln w="9525">
            <a:noFill/>
            <a:miter lim="800000"/>
            <a:headEnd/>
            <a:tailEnd/>
          </a:ln>
          <a:effectLst/>
        </p:spPr>
        <p:txBody>
          <a:bodyPr>
            <a:spAutoFit/>
          </a:bodyPr>
          <a:lstStyle/>
          <a:p>
            <a:r>
              <a:rPr lang="en-US"/>
              <a:t>Flow-ecology response curves for cottonwood (seedlings and mature trees), tamarisk, and mesquite </a:t>
            </a:r>
          </a:p>
        </p:txBody>
      </p:sp>
      <p:pic>
        <p:nvPicPr>
          <p:cNvPr id="459784" name="Picture 8"/>
          <p:cNvPicPr>
            <a:picLocks noChangeAspect="1" noChangeArrowheads="1"/>
          </p:cNvPicPr>
          <p:nvPr/>
        </p:nvPicPr>
        <p:blipFill>
          <a:blip r:embed="rId3" cstate="print"/>
          <a:srcRect l="5002" t="15176" r="25635" b="10962"/>
          <a:stretch>
            <a:fillRect/>
          </a:stretch>
        </p:blipFill>
        <p:spPr bwMode="auto">
          <a:xfrm>
            <a:off x="457200" y="152400"/>
            <a:ext cx="8453438" cy="5562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9" name="Text Box 5"/>
          <p:cNvSpPr txBox="1">
            <a:spLocks noChangeArrowheads="1"/>
          </p:cNvSpPr>
          <p:nvPr/>
        </p:nvSpPr>
        <p:spPr bwMode="auto">
          <a:xfrm>
            <a:off x="1295400" y="152400"/>
            <a:ext cx="3677802" cy="523220"/>
          </a:xfrm>
          <a:prstGeom prst="rect">
            <a:avLst/>
          </a:prstGeom>
          <a:noFill/>
          <a:ln w="9525">
            <a:noFill/>
            <a:miter lim="800000"/>
            <a:headEnd/>
            <a:tailEnd/>
          </a:ln>
          <a:effectLst/>
        </p:spPr>
        <p:txBody>
          <a:bodyPr wrap="none">
            <a:spAutoFit/>
          </a:bodyPr>
          <a:lstStyle/>
          <a:p>
            <a:r>
              <a:rPr lang="en-US" sz="2800" dirty="0">
                <a:effectLst>
                  <a:outerShdw blurRad="38100" dist="38100" dir="2700000" algn="tl">
                    <a:srgbClr val="000000"/>
                  </a:outerShdw>
                </a:effectLst>
              </a:rPr>
              <a:t>Well Point Installation</a:t>
            </a:r>
          </a:p>
        </p:txBody>
      </p:sp>
      <p:pic>
        <p:nvPicPr>
          <p:cNvPr id="589828" name="Picture 4" descr="Field_pz"/>
          <p:cNvPicPr>
            <a:picLocks noChangeAspect="1" noChangeArrowheads="1"/>
          </p:cNvPicPr>
          <p:nvPr/>
        </p:nvPicPr>
        <p:blipFill>
          <a:blip r:embed="rId2" cstate="print"/>
          <a:srcRect/>
          <a:stretch>
            <a:fillRect/>
          </a:stretch>
        </p:blipFill>
        <p:spPr bwMode="auto">
          <a:xfrm>
            <a:off x="457200" y="914400"/>
            <a:ext cx="5486400" cy="5016500"/>
          </a:xfrm>
          <a:prstGeom prst="rect">
            <a:avLst/>
          </a:prstGeom>
          <a:noFill/>
        </p:spPr>
      </p:pic>
      <p:sp>
        <p:nvSpPr>
          <p:cNvPr id="589831" name="Text Box 7"/>
          <p:cNvSpPr txBox="1">
            <a:spLocks noChangeArrowheads="1"/>
          </p:cNvSpPr>
          <p:nvPr/>
        </p:nvSpPr>
        <p:spPr bwMode="auto">
          <a:xfrm>
            <a:off x="2286000" y="990600"/>
            <a:ext cx="1830950" cy="369332"/>
          </a:xfrm>
          <a:prstGeom prst="rect">
            <a:avLst/>
          </a:prstGeom>
          <a:noFill/>
          <a:ln w="9525">
            <a:noFill/>
            <a:miter lim="800000"/>
            <a:headEnd/>
            <a:tailEnd/>
          </a:ln>
          <a:effectLst/>
        </p:spPr>
        <p:txBody>
          <a:bodyPr wrap="none">
            <a:spAutoFit/>
          </a:bodyPr>
          <a:lstStyle/>
          <a:p>
            <a:r>
              <a:rPr lang="en-US" dirty="0">
                <a:effectLst>
                  <a:outerShdw blurRad="38100" dist="38100" dir="2700000" algn="tl">
                    <a:srgbClr val="000000"/>
                  </a:outerShdw>
                </a:effectLst>
              </a:rPr>
              <a:t>Campbell Ranch</a:t>
            </a:r>
          </a:p>
        </p:txBody>
      </p:sp>
      <p:grpSp>
        <p:nvGrpSpPr>
          <p:cNvPr id="2" name="Group 9"/>
          <p:cNvGrpSpPr>
            <a:grpSpLocks/>
          </p:cNvGrpSpPr>
          <p:nvPr/>
        </p:nvGrpSpPr>
        <p:grpSpPr bwMode="auto">
          <a:xfrm>
            <a:off x="5334000" y="1676400"/>
            <a:ext cx="3419475" cy="4568825"/>
            <a:chOff x="3360" y="1056"/>
            <a:chExt cx="2154" cy="2878"/>
          </a:xfrm>
        </p:grpSpPr>
        <p:pic>
          <p:nvPicPr>
            <p:cNvPr id="589830" name="Picture 6" descr="HPIM2604"/>
            <p:cNvPicPr>
              <a:picLocks noChangeAspect="1" noChangeArrowheads="1"/>
            </p:cNvPicPr>
            <p:nvPr/>
          </p:nvPicPr>
          <p:blipFill>
            <a:blip r:embed="rId3" cstate="print"/>
            <a:srcRect/>
            <a:stretch>
              <a:fillRect/>
            </a:stretch>
          </p:blipFill>
          <p:spPr bwMode="auto">
            <a:xfrm>
              <a:off x="3360" y="1056"/>
              <a:ext cx="2154" cy="2878"/>
            </a:xfrm>
            <a:prstGeom prst="rect">
              <a:avLst/>
            </a:prstGeom>
            <a:noFill/>
          </p:spPr>
        </p:pic>
        <p:sp>
          <p:nvSpPr>
            <p:cNvPr id="589832" name="Text Box 8"/>
            <p:cNvSpPr txBox="1">
              <a:spLocks noChangeArrowheads="1"/>
            </p:cNvSpPr>
            <p:nvPr/>
          </p:nvSpPr>
          <p:spPr bwMode="auto">
            <a:xfrm>
              <a:off x="4128" y="1104"/>
              <a:ext cx="957" cy="233"/>
            </a:xfrm>
            <a:prstGeom prst="rect">
              <a:avLst/>
            </a:prstGeom>
            <a:noFill/>
            <a:ln w="9525">
              <a:noFill/>
              <a:miter lim="800000"/>
              <a:headEnd/>
              <a:tailEnd/>
            </a:ln>
            <a:effectLst/>
          </p:spPr>
          <p:txBody>
            <a:bodyPr wrap="none">
              <a:spAutoFit/>
            </a:bodyPr>
            <a:lstStyle/>
            <a:p>
              <a:r>
                <a:rPr lang="en-US" dirty="0">
                  <a:effectLst>
                    <a:outerShdw blurRad="38100" dist="38100" dir="2700000" algn="tl">
                      <a:srgbClr val="000000"/>
                    </a:outerShdw>
                  </a:effectLst>
                </a:rPr>
                <a:t>Middle Verde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898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Grp="1" noChangeAspect="1"/>
          </p:cNvGraphicFramePr>
          <p:nvPr>
            <p:ph/>
          </p:nvPr>
        </p:nvGraphicFramePr>
        <p:xfrm>
          <a:off x="1081088" y="990600"/>
          <a:ext cx="7742237" cy="5048250"/>
        </p:xfrm>
        <a:graphic>
          <a:graphicData uri="http://schemas.openxmlformats.org/presentationml/2006/ole">
            <mc:AlternateContent xmlns:mc="http://schemas.openxmlformats.org/markup-compatibility/2006">
              <mc:Choice xmlns:v="urn:schemas-microsoft-com:vml" Requires="v">
                <p:oleObj spid="_x0000_s29708" name="Chart" r:id="rId5" imgW="10429943" imgH="6800850" progId="Excel.Sheet.8">
                  <p:embed/>
                </p:oleObj>
              </mc:Choice>
              <mc:Fallback>
                <p:oleObj name="Chart" r:id="rId5" imgW="10429943" imgH="6800850" progId="Excel.Sheet.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088" y="990600"/>
                        <a:ext cx="7742237" cy="5048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9" name="Text Box 3"/>
          <p:cNvSpPr txBox="1">
            <a:spLocks noChangeArrowheads="1"/>
          </p:cNvSpPr>
          <p:nvPr/>
        </p:nvSpPr>
        <p:spPr bwMode="auto">
          <a:xfrm>
            <a:off x="4572000" y="4114800"/>
            <a:ext cx="1676400" cy="914400"/>
          </a:xfrm>
          <a:prstGeom prst="rect">
            <a:avLst/>
          </a:prstGeom>
          <a:noFill/>
          <a:ln w="9525">
            <a:noFill/>
            <a:miter lim="800000"/>
            <a:headEnd/>
            <a:tailEnd/>
          </a:ln>
        </p:spPr>
        <p:txBody>
          <a:bodyPr/>
          <a:lstStyle/>
          <a:p>
            <a:pPr algn="r"/>
            <a:r>
              <a:rPr lang="en-US" sz="2400">
                <a:solidFill>
                  <a:schemeClr val="bg1"/>
                </a:solidFill>
                <a:latin typeface="Georgia" pitchFamily="18" charset="0"/>
              </a:rPr>
              <a:t>U.S Census</a:t>
            </a:r>
          </a:p>
        </p:txBody>
      </p:sp>
      <p:sp>
        <p:nvSpPr>
          <p:cNvPr id="9220" name="Text Box 4"/>
          <p:cNvSpPr txBox="1">
            <a:spLocks noChangeArrowheads="1"/>
          </p:cNvSpPr>
          <p:nvPr/>
        </p:nvSpPr>
        <p:spPr bwMode="auto">
          <a:xfrm>
            <a:off x="6705600" y="3352800"/>
            <a:ext cx="1676400" cy="1600200"/>
          </a:xfrm>
          <a:prstGeom prst="rect">
            <a:avLst/>
          </a:prstGeom>
          <a:noFill/>
          <a:ln w="9525">
            <a:noFill/>
            <a:miter lim="800000"/>
            <a:headEnd/>
            <a:tailEnd/>
          </a:ln>
        </p:spPr>
        <p:txBody>
          <a:bodyPr/>
          <a:lstStyle/>
          <a:p>
            <a:pPr algn="r"/>
            <a:r>
              <a:rPr lang="en-US" sz="2400">
                <a:solidFill>
                  <a:schemeClr val="bg1"/>
                </a:solidFill>
                <a:latin typeface="Georgia" pitchFamily="18" charset="0"/>
              </a:rPr>
              <a:t>AZ</a:t>
            </a:r>
          </a:p>
          <a:p>
            <a:pPr algn="r"/>
            <a:r>
              <a:rPr lang="en-US" sz="2400">
                <a:solidFill>
                  <a:schemeClr val="bg1"/>
                </a:solidFill>
                <a:latin typeface="Georgia" pitchFamily="18" charset="0"/>
              </a:rPr>
              <a:t>Dept. Economic Security</a:t>
            </a:r>
          </a:p>
        </p:txBody>
      </p:sp>
      <p:sp>
        <p:nvSpPr>
          <p:cNvPr id="9222" name="Text Box 6"/>
          <p:cNvSpPr txBox="1">
            <a:spLocks noChangeArrowheads="1"/>
          </p:cNvSpPr>
          <p:nvPr/>
        </p:nvSpPr>
        <p:spPr bwMode="auto">
          <a:xfrm>
            <a:off x="1905000" y="228600"/>
            <a:ext cx="6172200" cy="641350"/>
          </a:xfrm>
          <a:prstGeom prst="rect">
            <a:avLst/>
          </a:prstGeom>
          <a:noFill/>
          <a:ln w="9525">
            <a:noFill/>
            <a:miter lim="800000"/>
            <a:headEnd/>
            <a:tailEnd/>
          </a:ln>
          <a:effectLst/>
        </p:spPr>
        <p:txBody>
          <a:bodyPr>
            <a:spAutoFit/>
          </a:bodyPr>
          <a:lstStyle/>
          <a:p>
            <a:r>
              <a:rPr lang="en-US" sz="3600">
                <a:latin typeface="ImagoBook" pitchFamily="2" charset="0"/>
              </a:rPr>
              <a:t>Arizona’s</a:t>
            </a:r>
            <a:r>
              <a:rPr lang="en-US" sz="3600" b="1">
                <a:latin typeface="ImagoBook" pitchFamily="2" charset="0"/>
              </a:rPr>
              <a:t> Future </a:t>
            </a:r>
            <a:r>
              <a:rPr lang="en-US" sz="3600">
                <a:latin typeface="ImagoBook" pitchFamily="2" charset="0"/>
              </a:rPr>
              <a:t>Population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HPIM3601.JPG"/>
          <p:cNvPicPr>
            <a:picLocks noChangeAspect="1"/>
          </p:cNvPicPr>
          <p:nvPr/>
        </p:nvPicPr>
        <p:blipFill>
          <a:blip r:embed="rId2" cstate="print"/>
          <a:srcRect/>
          <a:stretch>
            <a:fillRect/>
          </a:stretch>
        </p:blipFill>
        <p:spPr bwMode="auto">
          <a:xfrm>
            <a:off x="0" y="6350"/>
            <a:ext cx="9144000" cy="684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descr="HPIM2050.JPG"/>
          <p:cNvPicPr>
            <a:picLocks noChangeAspect="1"/>
          </p:cNvPicPr>
          <p:nvPr/>
        </p:nvPicPr>
        <p:blipFill>
          <a:blip r:embed="rId3" cstate="print"/>
          <a:srcRect/>
          <a:stretch>
            <a:fillRect/>
          </a:stretch>
        </p:blipFill>
        <p:spPr bwMode="auto">
          <a:xfrm>
            <a:off x="0" y="6350"/>
            <a:ext cx="9144000" cy="684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3" name="Picture 3" descr="C:\Documents and Settings\Jeanmarie Haney\My Documents\My Pictures\Verde\June06\VerdeLowFLowGag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5"/>
          <p:cNvSpPr txBox="1">
            <a:spLocks noChangeArrowheads="1"/>
          </p:cNvSpPr>
          <p:nvPr/>
        </p:nvSpPr>
        <p:spPr bwMode="auto">
          <a:xfrm>
            <a:off x="174168" y="1828800"/>
            <a:ext cx="3581400" cy="3139321"/>
          </a:xfrm>
          <a:prstGeom prst="rect">
            <a:avLst/>
          </a:prstGeom>
          <a:noFill/>
          <a:ln w="9525">
            <a:noFill/>
            <a:miter lim="800000"/>
            <a:headEnd/>
            <a:tailEnd/>
          </a:ln>
          <a:effectLst/>
        </p:spPr>
        <p:txBody>
          <a:bodyPr wrap="square">
            <a:spAutoFit/>
          </a:bodyPr>
          <a:lstStyle/>
          <a:p>
            <a:r>
              <a:rPr lang="en-US" sz="2800" dirty="0" smtClean="0"/>
              <a:t>Three Study Sites</a:t>
            </a:r>
            <a:endParaRPr lang="en-US" sz="2800" dirty="0"/>
          </a:p>
          <a:p>
            <a:endParaRPr lang="en-US" sz="2800" dirty="0"/>
          </a:p>
          <a:p>
            <a:pPr>
              <a:spcAft>
                <a:spcPts val="1200"/>
              </a:spcAft>
              <a:buFontTx/>
              <a:buChar char="-"/>
            </a:pPr>
            <a:r>
              <a:rPr lang="en-US" sz="2800" dirty="0" smtClean="0"/>
              <a:t> riparian vegetation</a:t>
            </a:r>
          </a:p>
          <a:p>
            <a:pPr>
              <a:spcAft>
                <a:spcPts val="1200"/>
              </a:spcAft>
              <a:buFontTx/>
              <a:buChar char="-"/>
            </a:pPr>
            <a:r>
              <a:rPr lang="en-US" sz="2800" dirty="0" smtClean="0"/>
              <a:t> </a:t>
            </a:r>
            <a:r>
              <a:rPr lang="en-US" sz="2800" dirty="0"/>
              <a:t>fish</a:t>
            </a:r>
          </a:p>
          <a:p>
            <a:pPr>
              <a:spcAft>
                <a:spcPts val="1200"/>
              </a:spcAft>
              <a:buFontTx/>
              <a:buChar char="-"/>
            </a:pPr>
            <a:r>
              <a:rPr lang="en-US" sz="2800" dirty="0"/>
              <a:t> aquatic </a:t>
            </a:r>
            <a:r>
              <a:rPr lang="en-US" sz="2800" dirty="0" smtClean="0"/>
              <a:t>insects</a:t>
            </a:r>
            <a:endParaRPr lang="en-US" sz="2800" dirty="0"/>
          </a:p>
          <a:p>
            <a:endParaRPr lang="en-US" sz="2800" dirty="0">
              <a:solidFill>
                <a:schemeClr val="bg1"/>
              </a:solidFill>
            </a:endParaRPr>
          </a:p>
        </p:txBody>
      </p:sp>
      <p:pic>
        <p:nvPicPr>
          <p:cNvPr id="40966" name="Picture 6" descr="Picture8"/>
          <p:cNvPicPr>
            <a:picLocks noChangeAspect="1" noChangeArrowheads="1"/>
          </p:cNvPicPr>
          <p:nvPr/>
        </p:nvPicPr>
        <p:blipFill>
          <a:blip r:embed="rId3" cstate="print"/>
          <a:srcRect b="1323"/>
          <a:stretch>
            <a:fillRect/>
          </a:stretch>
        </p:blipFill>
        <p:spPr bwMode="auto">
          <a:xfrm>
            <a:off x="3657600" y="0"/>
            <a:ext cx="5260975" cy="6821488"/>
          </a:xfrm>
          <a:prstGeom prst="rect">
            <a:avLst/>
          </a:prstGeom>
          <a:noFill/>
        </p:spPr>
      </p:pic>
      <p:sp>
        <p:nvSpPr>
          <p:cNvPr id="4" name="TextBox 3"/>
          <p:cNvSpPr txBox="1"/>
          <p:nvPr/>
        </p:nvSpPr>
        <p:spPr>
          <a:xfrm>
            <a:off x="4724400" y="3505200"/>
            <a:ext cx="1080745" cy="246221"/>
          </a:xfrm>
          <a:prstGeom prst="rect">
            <a:avLst/>
          </a:prstGeom>
          <a:solidFill>
            <a:srgbClr val="FAEEA4"/>
          </a:solidFill>
        </p:spPr>
        <p:txBody>
          <a:bodyPr wrap="none" rtlCol="0">
            <a:spAutoFit/>
          </a:bodyPr>
          <a:lstStyle/>
          <a:p>
            <a:r>
              <a:rPr lang="en-US" sz="1000" dirty="0" smtClean="0">
                <a:solidFill>
                  <a:schemeClr val="tx1">
                    <a:lumMod val="85000"/>
                    <a:lumOff val="15000"/>
                  </a:schemeClr>
                </a:solidFill>
              </a:rPr>
              <a:t>West Clear Creek</a:t>
            </a:r>
            <a:endParaRPr lang="en-US" sz="1000" dirty="0">
              <a:solidFill>
                <a:schemeClr val="tx1">
                  <a:lumMod val="85000"/>
                  <a:lumOff val="15000"/>
                </a:schemeClr>
              </a:solidFill>
            </a:endParaRPr>
          </a:p>
        </p:txBody>
      </p:sp>
      <p:cxnSp>
        <p:nvCxnSpPr>
          <p:cNvPr id="6" name="Straight Arrow Connector 5"/>
          <p:cNvCxnSpPr>
            <a:stCxn id="4" idx="3"/>
          </p:cNvCxnSpPr>
          <p:nvPr/>
        </p:nvCxnSpPr>
        <p:spPr>
          <a:xfrm flipV="1">
            <a:off x="5805145" y="3276600"/>
            <a:ext cx="367055" cy="35171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 name="Title 1"/>
          <p:cNvSpPr txBox="1">
            <a:spLocks/>
          </p:cNvSpPr>
          <p:nvPr/>
        </p:nvSpPr>
        <p:spPr>
          <a:xfrm>
            <a:off x="457200" y="178125"/>
            <a:ext cx="2514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mj-lt"/>
                <a:ea typeface="+mj-ea"/>
                <a:cs typeface="+mj-cs"/>
              </a:rPr>
              <a:t>Phase II</a:t>
            </a:r>
            <a:endParaRPr kumimoji="0" lang="en-US" sz="4400" b="0" i="0" u="none" strike="noStrike" kern="1200" cap="none" spc="0" normalizeH="0" baseline="0" noProof="0" dirty="0">
              <a:ln>
                <a:noFill/>
              </a:ln>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Picture36"/>
          <p:cNvPicPr>
            <a:picLocks noChangeAspect="1" noChangeArrowheads="1"/>
          </p:cNvPicPr>
          <p:nvPr/>
        </p:nvPicPr>
        <p:blipFill>
          <a:blip r:embed="rId4" cstate="print"/>
          <a:srcRect/>
          <a:stretch>
            <a:fillRect/>
          </a:stretch>
        </p:blipFill>
        <p:spPr bwMode="auto">
          <a:xfrm>
            <a:off x="5334000" y="381000"/>
            <a:ext cx="3505200" cy="2627313"/>
          </a:xfrm>
          <a:prstGeom prst="rect">
            <a:avLst/>
          </a:prstGeom>
          <a:noFill/>
        </p:spPr>
      </p:pic>
      <p:graphicFrame>
        <p:nvGraphicFramePr>
          <p:cNvPr id="86026" name="Object 10"/>
          <p:cNvGraphicFramePr>
            <a:graphicFrameLocks noChangeAspect="1"/>
          </p:cNvGraphicFramePr>
          <p:nvPr/>
        </p:nvGraphicFramePr>
        <p:xfrm>
          <a:off x="381000" y="3460750"/>
          <a:ext cx="8534400" cy="3178175"/>
        </p:xfrm>
        <a:graphic>
          <a:graphicData uri="http://schemas.openxmlformats.org/presentationml/2006/ole">
            <mc:AlternateContent xmlns:mc="http://schemas.openxmlformats.org/markup-compatibility/2006">
              <mc:Choice xmlns:v="urn:schemas-microsoft-com:vml" Requires="v">
                <p:oleObj spid="_x0000_s31756" name="Chart" r:id="rId6" imgW="8210550" imgH="3057525" progId="Excel.Sheet.8">
                  <p:embed/>
                </p:oleObj>
              </mc:Choice>
              <mc:Fallback>
                <p:oleObj name="Chart" r:id="rId6" imgW="8210550" imgH="3057525" progId="Excel.Sheet.8">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460750"/>
                        <a:ext cx="8534400" cy="31781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itle 1"/>
          <p:cNvSpPr txBox="1">
            <a:spLocks/>
          </p:cNvSpPr>
          <p:nvPr/>
        </p:nvSpPr>
        <p:spPr>
          <a:xfrm>
            <a:off x="457200" y="178125"/>
            <a:ext cx="2514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mj-lt"/>
                <a:ea typeface="+mj-ea"/>
                <a:cs typeface="+mj-cs"/>
              </a:rPr>
              <a:t>Phase II</a:t>
            </a:r>
            <a:endParaRPr kumimoji="0" lang="en-US" sz="4400" b="0" i="0" u="none" strike="noStrike" kern="1200" cap="none" spc="0" normalizeH="0" baseline="0" noProof="0" dirty="0">
              <a:ln>
                <a:noFill/>
              </a:ln>
              <a:effectLst/>
              <a:uLnTx/>
              <a:uFillTx/>
              <a:latin typeface="+mj-lt"/>
              <a:ea typeface="+mj-ea"/>
              <a:cs typeface="+mj-cs"/>
            </a:endParaRPr>
          </a:p>
        </p:txBody>
      </p:sp>
      <p:sp>
        <p:nvSpPr>
          <p:cNvPr id="6" name="Content Placeholder 2"/>
          <p:cNvSpPr txBox="1">
            <a:spLocks/>
          </p:cNvSpPr>
          <p:nvPr/>
        </p:nvSpPr>
        <p:spPr>
          <a:xfrm>
            <a:off x="443948" y="1331844"/>
            <a:ext cx="4800600" cy="2133600"/>
          </a:xfrm>
          <a:prstGeom prst="rect">
            <a:avLst/>
          </a:prstGeom>
        </p:spPr>
        <p:txBody>
          <a:bodyPr>
            <a:normAutofit fontScale="92500" lnSpcReduction="10000"/>
          </a:bodyPr>
          <a:lstStyle/>
          <a:p>
            <a:pPr marL="274320" marR="0" lvl="0" indent="-342900" algn="l" defTabSz="914400" rtl="0" eaLnBrk="1" fontAlgn="auto" latinLnBrk="0" hangingPunct="1">
              <a:lnSpc>
                <a:spcPct val="100000"/>
              </a:lnSpc>
              <a:spcBef>
                <a:spcPct val="20000"/>
              </a:spcBef>
              <a:spcAft>
                <a:spcPts val="0"/>
              </a:spcAft>
              <a:buClrTx/>
              <a:buSzPct val="120000"/>
              <a:buFont typeface="Arial" pitchFamily="34" charset="0"/>
              <a:buChar char="•"/>
              <a:tabLst/>
              <a:defRPr/>
            </a:pPr>
            <a:r>
              <a:rPr kumimoji="0" lang="en-US" sz="2400" b="0" i="0" u="none" strike="noStrike" kern="1200" cap="none" spc="0" normalizeH="0" baseline="0" noProof="0" dirty="0" smtClean="0">
                <a:ln>
                  <a:noFill/>
                </a:ln>
                <a:effectLst/>
                <a:uLnTx/>
                <a:uFillTx/>
                <a:latin typeface="+mn-lt"/>
                <a:ea typeface="+mn-ea"/>
                <a:cs typeface="+mn-cs"/>
              </a:rPr>
              <a:t>Vegetation measured in plots    (stream edge to terrace) </a:t>
            </a:r>
          </a:p>
          <a:p>
            <a:pPr marL="274320" marR="0" lvl="0" indent="-342900" algn="l" defTabSz="914400" rtl="0" eaLnBrk="1" fontAlgn="auto" latinLnBrk="0" hangingPunct="1">
              <a:lnSpc>
                <a:spcPct val="100000"/>
              </a:lnSpc>
              <a:spcBef>
                <a:spcPct val="20000"/>
              </a:spcBef>
              <a:spcAft>
                <a:spcPts val="0"/>
              </a:spcAft>
              <a:buClrTx/>
              <a:buSzPct val="120000"/>
              <a:buFont typeface="Arial" pitchFamily="34" charset="0"/>
              <a:buChar char="•"/>
              <a:tabLst/>
              <a:defRPr/>
            </a:pPr>
            <a:r>
              <a:rPr kumimoji="0" lang="en-US" sz="2400" b="0" i="0" u="none" strike="noStrike" kern="1200" cap="none" spc="0" normalizeH="0" baseline="0" noProof="0" dirty="0" smtClean="0">
                <a:ln>
                  <a:noFill/>
                </a:ln>
                <a:effectLst/>
                <a:uLnTx/>
                <a:uFillTx/>
                <a:latin typeface="+mn-lt"/>
                <a:ea typeface="+mn-ea"/>
                <a:cs typeface="+mn-cs"/>
              </a:rPr>
              <a:t>For each plot:</a:t>
            </a:r>
          </a:p>
          <a:p>
            <a:pPr marL="731520" lvl="1" indent="-342900">
              <a:spcBef>
                <a:spcPct val="20000"/>
              </a:spcBef>
              <a:buSzPct val="120000"/>
              <a:buFont typeface="Calibri" pitchFamily="34" charset="0"/>
              <a:buChar char="-"/>
              <a:defRPr/>
            </a:pPr>
            <a:r>
              <a:rPr kumimoji="0" lang="en-US" sz="2400" b="0" i="0" u="none" strike="noStrike" kern="1200" cap="none" spc="0" normalizeH="0" baseline="0" noProof="0" dirty="0" smtClean="0">
                <a:ln>
                  <a:noFill/>
                </a:ln>
                <a:effectLst/>
                <a:uLnTx/>
                <a:uFillTx/>
                <a:latin typeface="+mn-lt"/>
                <a:ea typeface="+mn-ea"/>
                <a:cs typeface="+mn-cs"/>
              </a:rPr>
              <a:t>depth to water table interpolated</a:t>
            </a:r>
          </a:p>
          <a:p>
            <a:pPr marL="731520" lvl="1" indent="-342900">
              <a:spcBef>
                <a:spcPct val="20000"/>
              </a:spcBef>
              <a:buSzPct val="120000"/>
              <a:buFont typeface="Calibri" pitchFamily="34" charset="0"/>
              <a:buChar char="-"/>
              <a:defRPr/>
            </a:pPr>
            <a:r>
              <a:rPr lang="en-US" sz="2400" dirty="0" smtClean="0"/>
              <a:t>flood</a:t>
            </a:r>
            <a:r>
              <a:rPr kumimoji="0" lang="en-US" sz="2400" b="0" i="0" u="none" strike="noStrike" kern="1200" cap="none" spc="0" normalizeH="0" baseline="0" noProof="0" dirty="0" smtClean="0">
                <a:ln>
                  <a:noFill/>
                </a:ln>
                <a:effectLst/>
                <a:uLnTx/>
                <a:uFillTx/>
                <a:latin typeface="+mn-lt"/>
                <a:ea typeface="+mn-ea"/>
                <a:cs typeface="+mn-cs"/>
              </a:rPr>
              <a:t> frequency estimated</a:t>
            </a:r>
            <a:endParaRPr kumimoji="0" lang="en-US" sz="2400" b="0" i="0" u="none" strike="noStrike" kern="1200" cap="none" spc="0" normalizeH="0" baseline="0" noProof="0" dirty="0">
              <a:ln>
                <a:noFill/>
              </a:ln>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p:txBody>
          <a:bodyPr/>
          <a:lstStyle/>
          <a:p>
            <a:pPr algn="l"/>
            <a:r>
              <a:rPr lang="en-US" smtClean="0"/>
              <a:t> </a:t>
            </a:r>
          </a:p>
        </p:txBody>
      </p:sp>
      <p:sp>
        <p:nvSpPr>
          <p:cNvPr id="72707" name="Rectangle 4"/>
          <p:cNvSpPr>
            <a:spLocks noChangeArrowheads="1"/>
          </p:cNvSpPr>
          <p:nvPr/>
        </p:nvSpPr>
        <p:spPr bwMode="auto">
          <a:xfrm>
            <a:off x="0" y="1514475"/>
            <a:ext cx="9144000" cy="0"/>
          </a:xfrm>
          <a:prstGeom prst="rect">
            <a:avLst/>
          </a:prstGeom>
          <a:noFill/>
          <a:ln w="9525">
            <a:noFill/>
            <a:miter lim="800000"/>
            <a:headEnd/>
            <a:tailEnd/>
          </a:ln>
        </p:spPr>
        <p:txBody>
          <a:bodyPr wrap="none" anchor="ctr">
            <a:spAutoFit/>
          </a:bodyPr>
          <a:lstStyle/>
          <a:p>
            <a:endParaRPr lang="en-US"/>
          </a:p>
        </p:txBody>
      </p:sp>
      <p:sp>
        <p:nvSpPr>
          <p:cNvPr id="72708" name="Text Box 7"/>
          <p:cNvSpPr txBox="1">
            <a:spLocks noChangeArrowheads="1"/>
          </p:cNvSpPr>
          <p:nvPr/>
        </p:nvSpPr>
        <p:spPr bwMode="auto">
          <a:xfrm>
            <a:off x="2667000" y="152400"/>
            <a:ext cx="6172200" cy="830997"/>
          </a:xfrm>
          <a:prstGeom prst="rect">
            <a:avLst/>
          </a:prstGeom>
          <a:noFill/>
          <a:ln w="9525">
            <a:noFill/>
            <a:miter lim="800000"/>
            <a:headEnd/>
            <a:tailEnd/>
          </a:ln>
        </p:spPr>
        <p:txBody>
          <a:bodyPr wrap="square">
            <a:spAutoFit/>
          </a:bodyPr>
          <a:lstStyle/>
          <a:p>
            <a:pPr eaLnBrk="1" hangingPunct="1"/>
            <a:r>
              <a:rPr lang="en-US" sz="2400" dirty="0" smtClean="0">
                <a:solidFill>
                  <a:schemeClr val="bg1"/>
                </a:solidFill>
                <a:effectLst>
                  <a:outerShdw blurRad="38100" dist="38100" dir="2700000" algn="tl">
                    <a:srgbClr val="000000">
                      <a:alpha val="43137"/>
                    </a:srgbClr>
                  </a:outerShdw>
                </a:effectLst>
              </a:rPr>
              <a:t>Depth-to-water for </a:t>
            </a:r>
            <a:r>
              <a:rPr lang="en-US" sz="2400" dirty="0">
                <a:solidFill>
                  <a:schemeClr val="bg1"/>
                </a:solidFill>
                <a:effectLst>
                  <a:outerShdw blurRad="38100" dist="38100" dir="2700000" algn="tl">
                    <a:srgbClr val="000000">
                      <a:alpha val="43137"/>
                    </a:srgbClr>
                  </a:outerShdw>
                </a:effectLst>
              </a:rPr>
              <a:t>riparian trees and shrubs</a:t>
            </a:r>
          </a:p>
          <a:p>
            <a:pPr eaLnBrk="1" hangingPunct="1"/>
            <a:r>
              <a:rPr lang="en-US" sz="2400" dirty="0">
                <a:solidFill>
                  <a:schemeClr val="bg1"/>
                </a:solidFill>
                <a:effectLst>
                  <a:outerShdw blurRad="38100" dist="38100" dir="2700000" algn="tl">
                    <a:srgbClr val="000000">
                      <a:alpha val="43137"/>
                    </a:srgbClr>
                  </a:outerShdw>
                </a:effectLst>
              </a:rPr>
              <a:t>varies among species and functional types</a:t>
            </a:r>
          </a:p>
        </p:txBody>
      </p:sp>
      <p:sp>
        <p:nvSpPr>
          <p:cNvPr id="72709" name="Rectangle 5"/>
          <p:cNvSpPr>
            <a:spLocks noChangeArrowheads="1"/>
          </p:cNvSpPr>
          <p:nvPr/>
        </p:nvSpPr>
        <p:spPr bwMode="auto">
          <a:xfrm>
            <a:off x="0" y="76200"/>
            <a:ext cx="9144000" cy="0"/>
          </a:xfrm>
          <a:prstGeom prst="rect">
            <a:avLst/>
          </a:prstGeom>
          <a:noFill/>
          <a:ln w="9525">
            <a:noFill/>
            <a:miter lim="800000"/>
            <a:headEnd/>
            <a:tailEnd/>
          </a:ln>
          <a:effectLst/>
        </p:spPr>
        <p:txBody>
          <a:bodyPr wrap="none" anchor="ctr">
            <a:spAutoFit/>
          </a:bodyPr>
          <a:lstStyle/>
          <a:p>
            <a:endParaRPr lang="en-US"/>
          </a:p>
        </p:txBody>
      </p:sp>
      <p:pic>
        <p:nvPicPr>
          <p:cNvPr id="72714" name="Picture 10" descr="Picture1"/>
          <p:cNvPicPr>
            <a:picLocks noChangeAspect="1" noChangeArrowheads="1"/>
          </p:cNvPicPr>
          <p:nvPr/>
        </p:nvPicPr>
        <p:blipFill>
          <a:blip r:embed="rId4" cstate="print"/>
          <a:srcRect/>
          <a:stretch>
            <a:fillRect/>
          </a:stretch>
        </p:blipFill>
        <p:spPr bwMode="auto">
          <a:xfrm>
            <a:off x="2286000" y="4724400"/>
            <a:ext cx="1438275" cy="1438275"/>
          </a:xfrm>
          <a:prstGeom prst="rect">
            <a:avLst/>
          </a:prstGeom>
          <a:noFill/>
        </p:spPr>
      </p:pic>
      <p:pic>
        <p:nvPicPr>
          <p:cNvPr id="72713" name="Picture 9" descr="Picture2"/>
          <p:cNvPicPr>
            <a:picLocks noChangeAspect="1" noChangeArrowheads="1"/>
          </p:cNvPicPr>
          <p:nvPr/>
        </p:nvPicPr>
        <p:blipFill>
          <a:blip r:embed="rId5" cstate="print"/>
          <a:srcRect/>
          <a:stretch>
            <a:fillRect/>
          </a:stretch>
        </p:blipFill>
        <p:spPr bwMode="auto">
          <a:xfrm>
            <a:off x="685800" y="4724400"/>
            <a:ext cx="1504950" cy="1485900"/>
          </a:xfrm>
          <a:prstGeom prst="rect">
            <a:avLst/>
          </a:prstGeom>
          <a:noFill/>
        </p:spPr>
      </p:pic>
      <p:sp>
        <p:nvSpPr>
          <p:cNvPr id="72715" name="Rectangle 11"/>
          <p:cNvSpPr>
            <a:spLocks noChangeArrowheads="1"/>
          </p:cNvSpPr>
          <p:nvPr/>
        </p:nvSpPr>
        <p:spPr bwMode="auto">
          <a:xfrm>
            <a:off x="228600" y="6248400"/>
            <a:ext cx="9374188" cy="457200"/>
          </a:xfrm>
          <a:prstGeom prst="rect">
            <a:avLst/>
          </a:prstGeom>
          <a:noFill/>
          <a:ln w="9525">
            <a:noFill/>
            <a:miter lim="800000"/>
            <a:headEnd/>
            <a:tailEnd/>
          </a:ln>
          <a:effectLst/>
        </p:spPr>
        <p:txBody>
          <a:bodyPr wrap="none" anchor="ctr">
            <a:spAutoFit/>
          </a:bodyPr>
          <a:lstStyle/>
          <a:p>
            <a:pPr indent="457200"/>
            <a:r>
              <a:rPr lang="en-US" sz="1200">
                <a:solidFill>
                  <a:schemeClr val="bg1"/>
                </a:solidFill>
                <a:latin typeface="Trebuchet MS" pitchFamily="34" charset="0"/>
                <a:cs typeface="Times New Roman" pitchFamily="18" charset="0"/>
              </a:rPr>
              <a:t>Goodding</a:t>
            </a:r>
            <a:r>
              <a:rPr lang="en-US" sz="1200">
                <a:solidFill>
                  <a:schemeClr val="bg1"/>
                </a:solidFill>
                <a:latin typeface="Times New Roman"/>
                <a:cs typeface="Times New Roman" pitchFamily="18" charset="0"/>
              </a:rPr>
              <a:t>’</a:t>
            </a:r>
            <a:r>
              <a:rPr lang="en-US" sz="1200">
                <a:solidFill>
                  <a:schemeClr val="bg1"/>
                </a:solidFill>
                <a:latin typeface="Trebuchet MS" pitchFamily="34" charset="0"/>
                <a:cs typeface="Times New Roman" pitchFamily="18" charset="0"/>
              </a:rPr>
              <a:t>s willow       Fremont cottonwood       Desert willow               Netleaf hackberry 			</a:t>
            </a:r>
          </a:p>
          <a:p>
            <a:pPr indent="457200"/>
            <a:r>
              <a:rPr lang="en-US" sz="1200">
                <a:solidFill>
                  <a:schemeClr val="bg1"/>
                </a:solidFill>
                <a:latin typeface="Trebuchet MS" pitchFamily="34" charset="0"/>
                <a:cs typeface="Times New Roman" pitchFamily="18" charset="0"/>
              </a:rPr>
              <a:t>Salix gooddingii           Populus fremontii 	     Chilopsis linearis          Celtis laevigata var. reticulata 	 	 </a:t>
            </a:r>
            <a:endParaRPr lang="en-US" sz="1200">
              <a:solidFill>
                <a:schemeClr val="bg1"/>
              </a:solidFill>
            </a:endParaRPr>
          </a:p>
        </p:txBody>
      </p:sp>
      <p:sp>
        <p:nvSpPr>
          <p:cNvPr id="72716" name="Rectangle 12"/>
          <p:cNvSpPr>
            <a:spLocks noChangeArrowheads="1"/>
          </p:cNvSpPr>
          <p:nvPr/>
        </p:nvSpPr>
        <p:spPr bwMode="auto">
          <a:xfrm>
            <a:off x="-3113088" y="3443288"/>
            <a:ext cx="441325" cy="260350"/>
          </a:xfrm>
          <a:prstGeom prst="rect">
            <a:avLst/>
          </a:prstGeom>
          <a:noFill/>
          <a:ln w="9525">
            <a:noFill/>
            <a:miter lim="800000"/>
            <a:headEnd/>
            <a:tailEnd/>
          </a:ln>
          <a:effectLst/>
        </p:spPr>
        <p:txBody>
          <a:bodyPr wrap="none" anchor="ctr">
            <a:spAutoFit/>
          </a:bodyPr>
          <a:lstStyle/>
          <a:p>
            <a:r>
              <a:rPr lang="en-US" sz="1100">
                <a:latin typeface="Trebuchet MS" pitchFamily="34" charset="0"/>
                <a:cs typeface="Times New Roman" pitchFamily="18" charset="0"/>
              </a:rPr>
              <a:t>      </a:t>
            </a:r>
            <a:endParaRPr lang="en-US"/>
          </a:p>
        </p:txBody>
      </p:sp>
      <p:sp>
        <p:nvSpPr>
          <p:cNvPr id="72717" name="Rectangle 13"/>
          <p:cNvSpPr>
            <a:spLocks noChangeArrowheads="1"/>
          </p:cNvSpPr>
          <p:nvPr/>
        </p:nvSpPr>
        <p:spPr bwMode="auto">
          <a:xfrm>
            <a:off x="-3113088" y="5189538"/>
            <a:ext cx="555625" cy="260350"/>
          </a:xfrm>
          <a:prstGeom prst="rect">
            <a:avLst/>
          </a:prstGeom>
          <a:noFill/>
          <a:ln w="9525">
            <a:noFill/>
            <a:miter lim="800000"/>
            <a:headEnd/>
            <a:tailEnd/>
          </a:ln>
          <a:effectLst/>
        </p:spPr>
        <p:txBody>
          <a:bodyPr wrap="none" anchor="ctr">
            <a:spAutoFit/>
          </a:bodyPr>
          <a:lstStyle/>
          <a:p>
            <a:r>
              <a:rPr lang="en-US" sz="1100">
                <a:latin typeface="Trebuchet MS" pitchFamily="34" charset="0"/>
                <a:cs typeface="Times New Roman" pitchFamily="18" charset="0"/>
              </a:rPr>
              <a:t>        </a:t>
            </a:r>
            <a:r>
              <a:rPr lang="en-US" sz="900"/>
              <a:t> </a:t>
            </a:r>
            <a:endParaRPr lang="en-US"/>
          </a:p>
        </p:txBody>
      </p:sp>
      <p:pic>
        <p:nvPicPr>
          <p:cNvPr id="72719" name="Picture 15" descr="Picture3"/>
          <p:cNvPicPr>
            <a:picLocks noChangeAspect="1" noChangeArrowheads="1"/>
          </p:cNvPicPr>
          <p:nvPr/>
        </p:nvPicPr>
        <p:blipFill>
          <a:blip r:embed="rId6" cstate="print"/>
          <a:srcRect/>
          <a:stretch>
            <a:fillRect/>
          </a:stretch>
        </p:blipFill>
        <p:spPr bwMode="auto">
          <a:xfrm>
            <a:off x="5943600" y="4724400"/>
            <a:ext cx="1514475" cy="1504950"/>
          </a:xfrm>
          <a:prstGeom prst="rect">
            <a:avLst/>
          </a:prstGeom>
          <a:noFill/>
          <a:ln w="9525">
            <a:noFill/>
            <a:miter lim="800000"/>
            <a:headEnd/>
            <a:tailEnd/>
          </a:ln>
        </p:spPr>
      </p:pic>
      <p:pic>
        <p:nvPicPr>
          <p:cNvPr id="72723" name="Picture 19"/>
          <p:cNvPicPr>
            <a:picLocks noChangeAspect="1" noChangeArrowheads="1"/>
          </p:cNvPicPr>
          <p:nvPr/>
        </p:nvPicPr>
        <p:blipFill>
          <a:blip r:embed="rId7" cstate="print"/>
          <a:srcRect/>
          <a:stretch>
            <a:fillRect/>
          </a:stretch>
        </p:blipFill>
        <p:spPr bwMode="auto">
          <a:xfrm>
            <a:off x="4038600" y="4648200"/>
            <a:ext cx="1524000" cy="1524000"/>
          </a:xfrm>
          <a:prstGeom prst="rect">
            <a:avLst/>
          </a:prstGeom>
          <a:noFill/>
          <a:ln w="9525">
            <a:noFill/>
            <a:miter lim="800000"/>
            <a:headEnd/>
            <a:tailEnd/>
          </a:ln>
          <a:effectLst/>
        </p:spPr>
      </p:pic>
      <p:graphicFrame>
        <p:nvGraphicFramePr>
          <p:cNvPr id="72725" name="Object 21"/>
          <p:cNvGraphicFramePr>
            <a:graphicFrameLocks noChangeAspect="1"/>
          </p:cNvGraphicFramePr>
          <p:nvPr/>
        </p:nvGraphicFramePr>
        <p:xfrm>
          <a:off x="381000" y="990600"/>
          <a:ext cx="7924800" cy="3576638"/>
        </p:xfrm>
        <a:graphic>
          <a:graphicData uri="http://schemas.openxmlformats.org/presentationml/2006/ole">
            <mc:AlternateContent xmlns:mc="http://schemas.openxmlformats.org/markup-compatibility/2006">
              <mc:Choice xmlns:v="urn:schemas-microsoft-com:vml" Requires="v">
                <p:oleObj spid="_x0000_s32780" name="SPW 10.0 Graph" r:id="rId8" imgW="7631280" imgH="3628080" progId="">
                  <p:embed/>
                </p:oleObj>
              </mc:Choice>
              <mc:Fallback>
                <p:oleObj name="SPW 10.0 Graph" r:id="rId8" imgW="7631280" imgH="3628080" progId="">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t="5040"/>
                      <a:stretch>
                        <a:fillRect/>
                      </a:stretch>
                    </p:blipFill>
                    <p:spPr bwMode="auto">
                      <a:xfrm>
                        <a:off x="381000" y="990600"/>
                        <a:ext cx="7924800" cy="35766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727" name="Text Box 23"/>
          <p:cNvSpPr txBox="1">
            <a:spLocks noChangeArrowheads="1"/>
          </p:cNvSpPr>
          <p:nvPr/>
        </p:nvSpPr>
        <p:spPr bwMode="auto">
          <a:xfrm>
            <a:off x="1143000" y="3200400"/>
            <a:ext cx="1404938" cy="304800"/>
          </a:xfrm>
          <a:prstGeom prst="rect">
            <a:avLst/>
          </a:prstGeom>
          <a:noFill/>
          <a:ln w="9525">
            <a:noFill/>
            <a:miter lim="800000"/>
            <a:headEnd/>
            <a:tailEnd/>
          </a:ln>
          <a:effectLst/>
        </p:spPr>
        <p:txBody>
          <a:bodyPr wrap="none">
            <a:spAutoFit/>
          </a:bodyPr>
          <a:lstStyle/>
          <a:p>
            <a:r>
              <a:rPr lang="en-US" sz="1400"/>
              <a:t>Hydric pioneers</a:t>
            </a:r>
          </a:p>
        </p:txBody>
      </p:sp>
      <p:sp>
        <p:nvSpPr>
          <p:cNvPr id="72728" name="Text Box 24"/>
          <p:cNvSpPr txBox="1">
            <a:spLocks noChangeArrowheads="1"/>
          </p:cNvSpPr>
          <p:nvPr/>
        </p:nvSpPr>
        <p:spPr bwMode="auto">
          <a:xfrm>
            <a:off x="5699125" y="3440113"/>
            <a:ext cx="757238" cy="517525"/>
          </a:xfrm>
          <a:prstGeom prst="rect">
            <a:avLst/>
          </a:prstGeom>
          <a:noFill/>
          <a:ln w="9525">
            <a:noFill/>
            <a:miter lim="800000"/>
            <a:headEnd/>
            <a:tailEnd/>
          </a:ln>
          <a:effectLst/>
        </p:spPr>
        <p:txBody>
          <a:bodyPr wrap="none">
            <a:spAutoFit/>
          </a:bodyPr>
          <a:lstStyle/>
          <a:p>
            <a:r>
              <a:rPr lang="en-US" sz="1400"/>
              <a:t>Xeric</a:t>
            </a:r>
          </a:p>
          <a:p>
            <a:r>
              <a:rPr lang="en-US" sz="1400"/>
              <a:t>pioneer</a:t>
            </a:r>
          </a:p>
        </p:txBody>
      </p:sp>
      <p:sp>
        <p:nvSpPr>
          <p:cNvPr id="72729" name="Text Box 25"/>
          <p:cNvSpPr txBox="1">
            <a:spLocks noChangeArrowheads="1"/>
          </p:cNvSpPr>
          <p:nvPr/>
        </p:nvSpPr>
        <p:spPr bwMode="auto">
          <a:xfrm>
            <a:off x="4038600" y="3505200"/>
            <a:ext cx="757238" cy="517525"/>
          </a:xfrm>
          <a:prstGeom prst="rect">
            <a:avLst/>
          </a:prstGeom>
          <a:noFill/>
          <a:ln w="9525">
            <a:noFill/>
            <a:miter lim="800000"/>
            <a:headEnd/>
            <a:tailEnd/>
          </a:ln>
          <a:effectLst/>
        </p:spPr>
        <p:txBody>
          <a:bodyPr wrap="none">
            <a:spAutoFit/>
          </a:bodyPr>
          <a:lstStyle/>
          <a:p>
            <a:r>
              <a:rPr lang="en-US" sz="1400"/>
              <a:t>Mesic</a:t>
            </a:r>
          </a:p>
          <a:p>
            <a:r>
              <a:rPr lang="en-US" sz="1400"/>
              <a:t>pioneer</a:t>
            </a:r>
          </a:p>
        </p:txBody>
      </p:sp>
      <p:sp>
        <p:nvSpPr>
          <p:cNvPr id="17" name="TextBox 16"/>
          <p:cNvSpPr txBox="1"/>
          <p:nvPr/>
        </p:nvSpPr>
        <p:spPr>
          <a:xfrm>
            <a:off x="1069848" y="3508248"/>
            <a:ext cx="1688411" cy="276999"/>
          </a:xfrm>
          <a:prstGeom prst="rect">
            <a:avLst/>
          </a:prstGeom>
          <a:noFill/>
        </p:spPr>
        <p:txBody>
          <a:bodyPr wrap="none" rtlCol="0">
            <a:spAutoFit/>
          </a:bodyPr>
          <a:lstStyle/>
          <a:p>
            <a:r>
              <a:rPr lang="en-US" sz="1200" dirty="0" smtClean="0"/>
              <a:t>e.g. cottonwood, willow</a:t>
            </a:r>
            <a:endParaRPr lang="en-US" sz="1200" dirty="0"/>
          </a:p>
        </p:txBody>
      </p:sp>
      <p:sp>
        <p:nvSpPr>
          <p:cNvPr id="18" name="TextBox 17"/>
          <p:cNvSpPr txBox="1"/>
          <p:nvPr/>
        </p:nvSpPr>
        <p:spPr>
          <a:xfrm>
            <a:off x="3276600" y="4038600"/>
            <a:ext cx="2524024" cy="276999"/>
          </a:xfrm>
          <a:prstGeom prst="rect">
            <a:avLst/>
          </a:prstGeom>
          <a:noFill/>
        </p:spPr>
        <p:txBody>
          <a:bodyPr wrap="none" rtlCol="0">
            <a:spAutoFit/>
          </a:bodyPr>
          <a:lstStyle/>
          <a:p>
            <a:r>
              <a:rPr lang="en-US" sz="1200" dirty="0" smtClean="0"/>
              <a:t>e.g. tamarisk, </a:t>
            </a:r>
            <a:r>
              <a:rPr lang="en-US" sz="1200" dirty="0" err="1" smtClean="0"/>
              <a:t>boxelder</a:t>
            </a:r>
            <a:r>
              <a:rPr lang="en-US" sz="1200" dirty="0" smtClean="0"/>
              <a:t>, ash, ailanthus</a:t>
            </a:r>
            <a:endParaRPr lang="en-US" sz="1200" dirty="0"/>
          </a:p>
        </p:txBody>
      </p:sp>
      <p:sp>
        <p:nvSpPr>
          <p:cNvPr id="19" name="TextBox 18"/>
          <p:cNvSpPr txBox="1"/>
          <p:nvPr/>
        </p:nvSpPr>
        <p:spPr>
          <a:xfrm>
            <a:off x="5757672" y="4227576"/>
            <a:ext cx="2230739" cy="276999"/>
          </a:xfrm>
          <a:prstGeom prst="rect">
            <a:avLst/>
          </a:prstGeom>
          <a:noFill/>
        </p:spPr>
        <p:txBody>
          <a:bodyPr wrap="none" rtlCol="0">
            <a:spAutoFit/>
          </a:bodyPr>
          <a:lstStyle/>
          <a:p>
            <a:r>
              <a:rPr lang="en-US" sz="1200" dirty="0" smtClean="0"/>
              <a:t>e.g. mesquite, walnut, hackberry</a:t>
            </a:r>
            <a:endParaRPr lang="en-US" sz="1200" dirty="0"/>
          </a:p>
        </p:txBody>
      </p:sp>
      <p:sp>
        <p:nvSpPr>
          <p:cNvPr id="20" name="Title 1"/>
          <p:cNvSpPr txBox="1">
            <a:spLocks/>
          </p:cNvSpPr>
          <p:nvPr/>
        </p:nvSpPr>
        <p:spPr>
          <a:xfrm>
            <a:off x="228600" y="152400"/>
            <a:ext cx="2514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Phase II</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26" name="Object 2"/>
          <p:cNvGraphicFramePr>
            <a:graphicFrameLocks noChangeAspect="1"/>
          </p:cNvGraphicFramePr>
          <p:nvPr/>
        </p:nvGraphicFramePr>
        <p:xfrm>
          <a:off x="337462" y="1828800"/>
          <a:ext cx="3995738" cy="4811478"/>
        </p:xfrm>
        <a:graphic>
          <a:graphicData uri="http://schemas.openxmlformats.org/presentationml/2006/ole">
            <mc:AlternateContent xmlns:mc="http://schemas.openxmlformats.org/markup-compatibility/2006">
              <mc:Choice xmlns:v="urn:schemas-microsoft-com:vml" Requires="v">
                <p:oleObj spid="_x0000_s33824" name="SPW 10.0 Graph" r:id="rId4" imgW="3692160" imgH="7740360" progId="">
                  <p:embed/>
                </p:oleObj>
              </mc:Choice>
              <mc:Fallback>
                <p:oleObj name="SPW 10.0 Graph" r:id="rId4" imgW="3692160" imgH="774036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b="44891"/>
                      <a:stretch>
                        <a:fillRect/>
                      </a:stretch>
                    </p:blipFill>
                    <p:spPr bwMode="auto">
                      <a:xfrm>
                        <a:off x="337462" y="1828800"/>
                        <a:ext cx="3995738" cy="481147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27" name="Object 3"/>
          <p:cNvGraphicFramePr>
            <a:graphicFrameLocks noChangeAspect="1"/>
          </p:cNvGraphicFramePr>
          <p:nvPr/>
        </p:nvGraphicFramePr>
        <p:xfrm>
          <a:off x="4572000" y="1822450"/>
          <a:ext cx="4191000" cy="688975"/>
        </p:xfrm>
        <a:graphic>
          <a:graphicData uri="http://schemas.openxmlformats.org/presentationml/2006/ole">
            <mc:AlternateContent xmlns:mc="http://schemas.openxmlformats.org/markup-compatibility/2006">
              <mc:Choice xmlns:v="urn:schemas-microsoft-com:vml" Requires="v">
                <p:oleObj spid="_x0000_s33825" name="SPW 10.0 Graph" r:id="rId6" imgW="3692160" imgH="7740360" progId="">
                  <p:embed/>
                </p:oleObj>
              </mc:Choice>
              <mc:Fallback>
                <p:oleObj name="SPW 10.0 Graph" r:id="rId6" imgW="3692160" imgH="7740360"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b="92145"/>
                      <a:stretch>
                        <a:fillRect/>
                      </a:stretch>
                    </p:blipFill>
                    <p:spPr bwMode="auto">
                      <a:xfrm>
                        <a:off x="4572000" y="1822450"/>
                        <a:ext cx="419100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28" name="Object 4"/>
          <p:cNvGraphicFramePr>
            <a:graphicFrameLocks noChangeAspect="1"/>
          </p:cNvGraphicFramePr>
          <p:nvPr/>
        </p:nvGraphicFramePr>
        <p:xfrm>
          <a:off x="4572000" y="2340424"/>
          <a:ext cx="4191000" cy="4288976"/>
        </p:xfrm>
        <a:graphic>
          <a:graphicData uri="http://schemas.openxmlformats.org/presentationml/2006/ole">
            <mc:AlternateContent xmlns:mc="http://schemas.openxmlformats.org/markup-compatibility/2006">
              <mc:Choice xmlns:v="urn:schemas-microsoft-com:vml" Requires="v">
                <p:oleObj spid="_x0000_s33826" name="SPW 10.0 Graph" r:id="rId7" imgW="3692160" imgH="7740360" progId="">
                  <p:embed/>
                </p:oleObj>
              </mc:Choice>
              <mc:Fallback>
                <p:oleObj name="SPW 10.0 Graph" r:id="rId7" imgW="3692160" imgH="7740360"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t="53160"/>
                      <a:stretch>
                        <a:fillRect/>
                      </a:stretch>
                    </p:blipFill>
                    <p:spPr bwMode="auto">
                      <a:xfrm>
                        <a:off x="4572000" y="2340424"/>
                        <a:ext cx="4191000" cy="428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2743200" y="226625"/>
            <a:ext cx="5586209" cy="584775"/>
          </a:xfrm>
          <a:prstGeom prst="rect">
            <a:avLst/>
          </a:prstGeom>
          <a:noFill/>
        </p:spPr>
        <p:txBody>
          <a:bodyPr wrap="none" rtlCol="0">
            <a:spAutoFit/>
          </a:bodyPr>
          <a:lstStyle/>
          <a:p>
            <a:r>
              <a:rPr lang="en-US" sz="3200" dirty="0" smtClean="0"/>
              <a:t>Streamside herbaceous species</a:t>
            </a:r>
            <a:endParaRPr lang="en-US" sz="3200" dirty="0"/>
          </a:p>
        </p:txBody>
      </p:sp>
      <p:sp>
        <p:nvSpPr>
          <p:cNvPr id="6" name="TextBox 5"/>
          <p:cNvSpPr txBox="1"/>
          <p:nvPr/>
        </p:nvSpPr>
        <p:spPr>
          <a:xfrm>
            <a:off x="4800600" y="1289040"/>
            <a:ext cx="2274725" cy="461665"/>
          </a:xfrm>
          <a:prstGeom prst="rect">
            <a:avLst/>
          </a:prstGeom>
          <a:noFill/>
        </p:spPr>
        <p:txBody>
          <a:bodyPr wrap="none" rtlCol="0">
            <a:spAutoFit/>
          </a:bodyPr>
          <a:lstStyle/>
          <a:p>
            <a:r>
              <a:rPr lang="en-US" sz="2400" dirty="0" smtClean="0"/>
              <a:t>Linear response</a:t>
            </a:r>
            <a:endParaRPr lang="en-US" sz="2400" dirty="0"/>
          </a:p>
        </p:txBody>
      </p:sp>
      <p:sp>
        <p:nvSpPr>
          <p:cNvPr id="7" name="TextBox 6"/>
          <p:cNvSpPr txBox="1"/>
          <p:nvPr/>
        </p:nvSpPr>
        <p:spPr>
          <a:xfrm>
            <a:off x="642262" y="1306278"/>
            <a:ext cx="2793714" cy="461665"/>
          </a:xfrm>
          <a:prstGeom prst="rect">
            <a:avLst/>
          </a:prstGeom>
          <a:noFill/>
        </p:spPr>
        <p:txBody>
          <a:bodyPr wrap="none" rtlCol="0">
            <a:spAutoFit/>
          </a:bodyPr>
          <a:lstStyle/>
          <a:p>
            <a:r>
              <a:rPr lang="en-US" sz="2400" dirty="0" smtClean="0"/>
              <a:t>Threshold response</a:t>
            </a:r>
            <a:endParaRPr lang="en-US" sz="2400" dirty="0"/>
          </a:p>
        </p:txBody>
      </p:sp>
      <p:sp>
        <p:nvSpPr>
          <p:cNvPr id="8" name="Title 1"/>
          <p:cNvSpPr txBox="1">
            <a:spLocks/>
          </p:cNvSpPr>
          <p:nvPr/>
        </p:nvSpPr>
        <p:spPr>
          <a:xfrm>
            <a:off x="152400" y="152400"/>
            <a:ext cx="2514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mj-lt"/>
                <a:ea typeface="+mj-ea"/>
                <a:cs typeface="+mj-cs"/>
              </a:rPr>
              <a:t>Phase II</a:t>
            </a:r>
            <a:endParaRPr kumimoji="0" lang="en-US" sz="4400" b="0" i="0" u="none" strike="noStrike" kern="1200" cap="none" spc="0" normalizeH="0" baseline="0" noProof="0" dirty="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p:nvPr/>
        </p:nvGraphicFramePr>
        <p:xfrm>
          <a:off x="3276600" y="1828800"/>
          <a:ext cx="5638800"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2"/>
          <p:cNvSpPr txBox="1">
            <a:spLocks noChangeArrowheads="1"/>
          </p:cNvSpPr>
          <p:nvPr/>
        </p:nvSpPr>
        <p:spPr bwMode="auto">
          <a:xfrm>
            <a:off x="5486400" y="5486400"/>
            <a:ext cx="1338263" cy="307975"/>
          </a:xfrm>
          <a:prstGeom prst="rect">
            <a:avLst/>
          </a:prstGeom>
          <a:noFill/>
          <a:ln w="9525">
            <a:noFill/>
            <a:miter lim="800000"/>
            <a:headEnd/>
            <a:tailEnd/>
          </a:ln>
        </p:spPr>
        <p:txBody>
          <a:bodyPr wrap="none">
            <a:spAutoFit/>
          </a:bodyPr>
          <a:lstStyle/>
          <a:p>
            <a:r>
              <a:rPr lang="en-US" sz="1400" b="1" dirty="0"/>
              <a:t>Velocity (m/s)</a:t>
            </a:r>
          </a:p>
        </p:txBody>
      </p:sp>
      <p:sp>
        <p:nvSpPr>
          <p:cNvPr id="18" name="TextBox 3"/>
          <p:cNvSpPr txBox="1">
            <a:spLocks noChangeArrowheads="1"/>
          </p:cNvSpPr>
          <p:nvPr/>
        </p:nvSpPr>
        <p:spPr bwMode="auto">
          <a:xfrm rot="16200000">
            <a:off x="2685256" y="3410744"/>
            <a:ext cx="1706563" cy="523875"/>
          </a:xfrm>
          <a:prstGeom prst="rect">
            <a:avLst/>
          </a:prstGeom>
          <a:noFill/>
          <a:ln w="9525">
            <a:noFill/>
            <a:miter lim="800000"/>
            <a:headEnd/>
            <a:tailEnd/>
          </a:ln>
        </p:spPr>
        <p:txBody>
          <a:bodyPr wrap="none">
            <a:spAutoFit/>
          </a:bodyPr>
          <a:lstStyle/>
          <a:p>
            <a:pPr algn="ctr"/>
            <a:r>
              <a:rPr lang="en-US" sz="1400" b="1" dirty="0"/>
              <a:t>Density/m</a:t>
            </a:r>
            <a:r>
              <a:rPr lang="en-US" sz="1400" b="1" baseline="30000" dirty="0"/>
              <a:t>2</a:t>
            </a:r>
            <a:r>
              <a:rPr lang="en-US" sz="1400" b="1" dirty="0"/>
              <a:t> or</a:t>
            </a:r>
          </a:p>
          <a:p>
            <a:pPr algn="ctr"/>
            <a:r>
              <a:rPr lang="en-US" sz="1400" b="1" dirty="0"/>
              <a:t>Species Richness</a:t>
            </a:r>
          </a:p>
        </p:txBody>
      </p:sp>
      <p:sp>
        <p:nvSpPr>
          <p:cNvPr id="20" name="TextBox 19"/>
          <p:cNvSpPr txBox="1"/>
          <p:nvPr/>
        </p:nvSpPr>
        <p:spPr>
          <a:xfrm>
            <a:off x="3124200" y="238500"/>
            <a:ext cx="5093254" cy="584775"/>
          </a:xfrm>
          <a:prstGeom prst="rect">
            <a:avLst/>
          </a:prstGeom>
          <a:noFill/>
        </p:spPr>
        <p:txBody>
          <a:bodyPr wrap="none" rtlCol="0">
            <a:spAutoFit/>
          </a:bodyPr>
          <a:lstStyle/>
          <a:p>
            <a:r>
              <a:rPr lang="en-US" sz="3200" dirty="0" smtClean="0">
                <a:effectLst>
                  <a:outerShdw blurRad="38100" dist="38100" dir="2700000" algn="tl">
                    <a:srgbClr val="000000">
                      <a:alpha val="43137"/>
                    </a:srgbClr>
                  </a:outerShdw>
                </a:effectLst>
              </a:rPr>
              <a:t>Aquatic </a:t>
            </a:r>
            <a:r>
              <a:rPr lang="en-US" sz="3200" dirty="0" err="1" smtClean="0">
                <a:effectLst>
                  <a:outerShdw blurRad="38100" dist="38100" dir="2700000" algn="tl">
                    <a:srgbClr val="000000">
                      <a:alpha val="43137"/>
                    </a:srgbClr>
                  </a:outerShdw>
                </a:effectLst>
              </a:rPr>
              <a:t>Macroinvertebrates</a:t>
            </a:r>
            <a:endParaRPr lang="en-US" sz="3200" dirty="0">
              <a:effectLst>
                <a:outerShdw blurRad="38100" dist="38100" dir="2700000" algn="tl">
                  <a:srgbClr val="000000">
                    <a:alpha val="43137"/>
                  </a:srgbClr>
                </a:outerShdw>
              </a:effectLst>
            </a:endParaRPr>
          </a:p>
        </p:txBody>
      </p:sp>
      <p:sp>
        <p:nvSpPr>
          <p:cNvPr id="21" name="TextBox 20"/>
          <p:cNvSpPr txBox="1"/>
          <p:nvPr/>
        </p:nvSpPr>
        <p:spPr>
          <a:xfrm>
            <a:off x="381000" y="2209800"/>
            <a:ext cx="2895600" cy="1569660"/>
          </a:xfrm>
          <a:prstGeom prst="rect">
            <a:avLst/>
          </a:prstGeom>
          <a:noFill/>
        </p:spPr>
        <p:txBody>
          <a:bodyPr wrap="square" rtlCol="0">
            <a:spAutoFit/>
          </a:bodyPr>
          <a:lstStyle/>
          <a:p>
            <a:r>
              <a:rPr lang="en-US" sz="2400" dirty="0" smtClean="0"/>
              <a:t>Velocity consistently positively related to </a:t>
            </a:r>
            <a:r>
              <a:rPr lang="en-US" sz="2400" dirty="0" err="1" smtClean="0"/>
              <a:t>macroinvertebrate</a:t>
            </a:r>
            <a:r>
              <a:rPr lang="en-US" sz="2400" dirty="0" smtClean="0"/>
              <a:t> variables</a:t>
            </a:r>
            <a:endParaRPr lang="en-US" sz="2400" dirty="0"/>
          </a:p>
        </p:txBody>
      </p:sp>
      <p:sp>
        <p:nvSpPr>
          <p:cNvPr id="7" name="Title 1"/>
          <p:cNvSpPr txBox="1">
            <a:spLocks/>
          </p:cNvSpPr>
          <p:nvPr/>
        </p:nvSpPr>
        <p:spPr>
          <a:xfrm>
            <a:off x="228600" y="152400"/>
            <a:ext cx="2514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mj-lt"/>
                <a:ea typeface="+mj-ea"/>
                <a:cs typeface="+mj-cs"/>
              </a:rPr>
              <a:t>Phase II</a:t>
            </a:r>
            <a:endParaRPr kumimoji="0" lang="en-US" sz="4400" b="0" i="0" u="none" strike="noStrike" kern="1200" cap="none" spc="0" normalizeH="0" baseline="0" noProof="0" dirty="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8" name="Picture 8" descr="Picture3"/>
          <p:cNvPicPr>
            <a:picLocks noChangeAspect="1" noChangeArrowheads="1"/>
          </p:cNvPicPr>
          <p:nvPr/>
        </p:nvPicPr>
        <p:blipFill>
          <a:blip r:embed="rId3" cstate="print"/>
          <a:srcRect l="6000" r="5000"/>
          <a:stretch>
            <a:fillRect/>
          </a:stretch>
        </p:blipFill>
        <p:spPr bwMode="auto">
          <a:xfrm>
            <a:off x="0" y="-12700"/>
            <a:ext cx="9156700" cy="6870700"/>
          </a:xfrm>
          <a:prstGeom prst="rect">
            <a:avLst/>
          </a:prstGeom>
          <a:noFill/>
        </p:spPr>
      </p:pic>
      <p:sp>
        <p:nvSpPr>
          <p:cNvPr id="35846" name="Text Box 11"/>
          <p:cNvSpPr txBox="1">
            <a:spLocks noChangeArrowheads="1"/>
          </p:cNvSpPr>
          <p:nvPr/>
        </p:nvSpPr>
        <p:spPr bwMode="auto">
          <a:xfrm>
            <a:off x="114300" y="6570663"/>
            <a:ext cx="1562100" cy="244475"/>
          </a:xfrm>
          <a:prstGeom prst="rect">
            <a:avLst/>
          </a:prstGeom>
          <a:noFill/>
          <a:ln w="9525">
            <a:noFill/>
            <a:miter lim="800000"/>
            <a:headEnd/>
            <a:tailEnd/>
          </a:ln>
        </p:spPr>
        <p:txBody>
          <a:bodyPr>
            <a:spAutoFit/>
          </a:bodyPr>
          <a:lstStyle/>
          <a:p>
            <a:r>
              <a:rPr lang="en-US" sz="1000">
                <a:solidFill>
                  <a:schemeClr val="bg1"/>
                </a:solidFill>
                <a:cs typeface="Times New Roman" pitchFamily="18" charset="0"/>
              </a:rPr>
              <a:t>©Jeanmarie Haney/TNC</a:t>
            </a:r>
          </a:p>
        </p:txBody>
      </p:sp>
      <p:pic>
        <p:nvPicPr>
          <p:cNvPr id="35849" name="Picture 9" descr="Picture14"/>
          <p:cNvPicPr>
            <a:picLocks noChangeAspect="1" noChangeArrowheads="1"/>
          </p:cNvPicPr>
          <p:nvPr/>
        </p:nvPicPr>
        <p:blipFill>
          <a:blip r:embed="rId4" cstate="print"/>
          <a:srcRect/>
          <a:stretch>
            <a:fillRect/>
          </a:stretch>
        </p:blipFill>
        <p:spPr bwMode="auto">
          <a:xfrm>
            <a:off x="5029200" y="4495800"/>
            <a:ext cx="3810000" cy="1987550"/>
          </a:xfrm>
          <a:prstGeom prst="rect">
            <a:avLst/>
          </a:prstGeom>
          <a:noFill/>
        </p:spPr>
      </p:pic>
      <p:sp>
        <p:nvSpPr>
          <p:cNvPr id="35850" name="Text Box 10"/>
          <p:cNvSpPr txBox="1">
            <a:spLocks noChangeArrowheads="1"/>
          </p:cNvSpPr>
          <p:nvPr/>
        </p:nvSpPr>
        <p:spPr bwMode="auto">
          <a:xfrm>
            <a:off x="2438400" y="406400"/>
            <a:ext cx="4329455" cy="523220"/>
          </a:xfrm>
          <a:prstGeom prst="rect">
            <a:avLst/>
          </a:prstGeom>
          <a:solidFill>
            <a:schemeClr val="hlink"/>
          </a:solidFill>
          <a:ln w="9525">
            <a:noFill/>
            <a:miter lim="800000"/>
            <a:headEnd/>
            <a:tailEnd/>
          </a:ln>
          <a:effectLst/>
        </p:spPr>
        <p:txBody>
          <a:bodyPr wrap="none">
            <a:spAutoFit/>
          </a:bodyPr>
          <a:lstStyle/>
          <a:p>
            <a:r>
              <a:rPr lang="en-US" sz="2800" dirty="0">
                <a:solidFill>
                  <a:schemeClr val="bg1"/>
                </a:solidFill>
              </a:rPr>
              <a:t>Hydrology- fish </a:t>
            </a:r>
            <a:r>
              <a:rPr lang="en-US" sz="2800" dirty="0" smtClean="0">
                <a:solidFill>
                  <a:schemeClr val="bg1"/>
                </a:solidFill>
              </a:rPr>
              <a:t>relationships</a:t>
            </a:r>
            <a:endParaRPr lang="en-US" sz="2800" dirty="0">
              <a:solidFill>
                <a:schemeClr val="bg1"/>
              </a:solidFill>
            </a:endParaRPr>
          </a:p>
        </p:txBody>
      </p:sp>
      <p:pic>
        <p:nvPicPr>
          <p:cNvPr id="7" name="Picture 4"/>
          <p:cNvPicPr>
            <a:picLocks noChangeAspect="1" noChangeArrowheads="1"/>
          </p:cNvPicPr>
          <p:nvPr/>
        </p:nvPicPr>
        <p:blipFill>
          <a:blip r:embed="rId5" cstate="print"/>
          <a:srcRect/>
          <a:stretch>
            <a:fillRect/>
          </a:stretch>
        </p:blipFill>
        <p:spPr bwMode="auto">
          <a:xfrm>
            <a:off x="228600" y="4114800"/>
            <a:ext cx="4572000" cy="2743200"/>
          </a:xfrm>
          <a:prstGeom prst="rect">
            <a:avLst/>
          </a:prstGeom>
          <a:noFill/>
          <a:ln w="9525">
            <a:noFill/>
            <a:miter lim="800000"/>
            <a:headEnd/>
            <a:tailEnd/>
          </a:ln>
        </p:spPr>
      </p:pic>
      <p:sp>
        <p:nvSpPr>
          <p:cNvPr id="35847" name="Rectangle 7"/>
          <p:cNvSpPr>
            <a:spLocks noChangeArrowheads="1"/>
          </p:cNvSpPr>
          <p:nvPr/>
        </p:nvSpPr>
        <p:spPr bwMode="auto">
          <a:xfrm>
            <a:off x="152400" y="4419600"/>
            <a:ext cx="4953000" cy="307777"/>
          </a:xfrm>
          <a:prstGeom prst="rect">
            <a:avLst/>
          </a:prstGeom>
          <a:noFill/>
          <a:ln w="9525">
            <a:noFill/>
            <a:miter lim="800000"/>
            <a:headEnd/>
            <a:tailEnd/>
          </a:ln>
          <a:effectLst/>
        </p:spPr>
        <p:txBody>
          <a:bodyPr wrap="square">
            <a:spAutoFit/>
          </a:bodyPr>
          <a:lstStyle/>
          <a:p>
            <a:pPr lvl="1"/>
            <a:r>
              <a:rPr lang="en-US" sz="1400" b="1" dirty="0">
                <a:solidFill>
                  <a:schemeClr val="tx2">
                    <a:lumMod val="75000"/>
                  </a:schemeClr>
                </a:solidFill>
              </a:rPr>
              <a:t>13 native  + 30 nonnative fish species in </a:t>
            </a:r>
            <a:r>
              <a:rPr lang="en-US" sz="1400" b="1" dirty="0" smtClean="0">
                <a:solidFill>
                  <a:schemeClr val="tx2">
                    <a:lumMod val="75000"/>
                  </a:schemeClr>
                </a:solidFill>
              </a:rPr>
              <a:t>watershed</a:t>
            </a:r>
            <a:endParaRPr lang="en-US" sz="1400" b="1" dirty="0">
              <a:solidFill>
                <a:schemeClr val="tx2">
                  <a:lumMod val="75000"/>
                </a:schemeClr>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4"/>
          <p:cNvSpPr>
            <a:spLocks noChangeArrowheads="1"/>
          </p:cNvSpPr>
          <p:nvPr/>
        </p:nvSpPr>
        <p:spPr bwMode="auto">
          <a:xfrm>
            <a:off x="381000" y="0"/>
            <a:ext cx="8763000" cy="579438"/>
          </a:xfrm>
          <a:prstGeom prst="rect">
            <a:avLst/>
          </a:prstGeom>
          <a:noFill/>
          <a:ln w="9525">
            <a:noFill/>
            <a:miter lim="800000"/>
            <a:headEnd/>
            <a:tailEnd/>
          </a:ln>
          <a:effectLst/>
        </p:spPr>
        <p:txBody>
          <a:bodyPr>
            <a:spAutoFit/>
          </a:bodyPr>
          <a:lstStyle/>
          <a:p>
            <a:r>
              <a:rPr lang="en-US" sz="3200" b="0">
                <a:solidFill>
                  <a:schemeClr val="bg1"/>
                </a:solidFill>
              </a:rPr>
              <a:t>Conclusions: Verde River  flows and biodiversity</a:t>
            </a:r>
          </a:p>
        </p:txBody>
      </p:sp>
      <p:graphicFrame>
        <p:nvGraphicFramePr>
          <p:cNvPr id="93258" name="Group 74"/>
          <p:cNvGraphicFramePr>
            <a:graphicFrameLocks noGrp="1"/>
          </p:cNvGraphicFramePr>
          <p:nvPr/>
        </p:nvGraphicFramePr>
        <p:xfrm>
          <a:off x="0" y="680718"/>
          <a:ext cx="9144000" cy="6177282"/>
        </p:xfrm>
        <a:graphic>
          <a:graphicData uri="http://schemas.openxmlformats.org/drawingml/2006/table">
            <a:tbl>
              <a:tblPr/>
              <a:tblGrid>
                <a:gridCol w="2057400"/>
                <a:gridCol w="7086600"/>
              </a:tblGrid>
              <a:tr h="787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Times New Roman" pitchFamily="18" charset="0"/>
                        </a:rPr>
                        <a:t>Vegetation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Times New Roman" pitchFamily="18" charset="0"/>
                        </a:rPr>
                        <a:t>Water table decline- thresholds of mortality of cottonwood, willow, shifts to shrubbier species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0477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Base flow decline – thresholds of mortality of bulrush, other streamside wetland plants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0461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Increased stream intermittency- species richness and total cover show linear response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0461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Birds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Decline of obligate riparian birds as forests decrease in structural complexity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r>
              <a:tr h="10461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Times New Roman" pitchFamily="18" charset="0"/>
                        </a:rPr>
                        <a:t>Aquatic invertebrates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7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Times New Roman" pitchFamily="18" charset="0"/>
                        </a:rPr>
                        <a:t>Velocity positively correlated to density, species richness and diversity.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75000"/>
                      </a:schemeClr>
                    </a:solidFill>
                  </a:tcPr>
                </a:tc>
              </a:tr>
              <a:tr h="10461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Times New Roman" pitchFamily="18" charset="0"/>
                        </a:rPr>
                        <a:t>Fish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Times New Roman" pitchFamily="18" charset="0"/>
                        </a:rPr>
                        <a:t>Habitat-flow associations, native/non-native competition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ak Creek"/>
          <p:cNvPicPr>
            <a:picLocks noChangeAspect="1" noChangeArrowheads="1"/>
          </p:cNvPicPr>
          <p:nvPr/>
        </p:nvPicPr>
        <p:blipFill>
          <a:blip r:embed="rId3" cstate="print"/>
          <a:srcRect/>
          <a:stretch>
            <a:fillRect/>
          </a:stretch>
        </p:blipFill>
        <p:spPr bwMode="auto">
          <a:xfrm>
            <a:off x="0" y="-106363"/>
            <a:ext cx="9286875" cy="6964363"/>
          </a:xfrm>
          <a:prstGeom prst="rect">
            <a:avLst/>
          </a:prstGeom>
          <a:noFill/>
          <a:ln w="9525">
            <a:noFill/>
            <a:miter lim="800000"/>
            <a:headEnd/>
            <a:tailEnd/>
          </a:ln>
        </p:spPr>
      </p:pic>
      <p:sp>
        <p:nvSpPr>
          <p:cNvPr id="2" name="TextBox 1"/>
          <p:cNvSpPr txBox="1"/>
          <p:nvPr/>
        </p:nvSpPr>
        <p:spPr>
          <a:xfrm>
            <a:off x="152400" y="6503673"/>
            <a:ext cx="2818528" cy="276999"/>
          </a:xfrm>
          <a:prstGeom prst="rect">
            <a:avLst/>
          </a:prstGeom>
          <a:noFill/>
        </p:spPr>
        <p:txBody>
          <a:bodyPr wrap="none" rtlCol="0">
            <a:spAutoFit/>
          </a:bodyPr>
          <a:lstStyle/>
          <a:p>
            <a:r>
              <a:rPr lang="en-US" sz="1200" dirty="0" smtClean="0">
                <a:solidFill>
                  <a:schemeClr val="bg1">
                    <a:lumMod val="50000"/>
                    <a:lumOff val="50000"/>
                  </a:schemeClr>
                </a:solidFill>
              </a:rPr>
              <a:t>Red Rock Crossing with Cathedral Rock</a:t>
            </a:r>
            <a:endParaRPr lang="en-US" sz="1200" dirty="0">
              <a:solidFill>
                <a:schemeClr val="bg1">
                  <a:lumMod val="50000"/>
                  <a:lumOff val="50000"/>
                </a:scheme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0" y="152400"/>
            <a:ext cx="4191000" cy="1143000"/>
          </a:xfrm>
        </p:spPr>
        <p:txBody>
          <a:bodyPr/>
          <a:lstStyle/>
          <a:p>
            <a:pPr algn="l" eaLnBrk="1" hangingPunct="1"/>
            <a:r>
              <a:rPr lang="en-US" sz="2800" dirty="0" smtClean="0"/>
              <a:t>Determining flow-ecology associations</a:t>
            </a:r>
          </a:p>
        </p:txBody>
      </p:sp>
      <p:sp>
        <p:nvSpPr>
          <p:cNvPr id="14339" name="Rectangle 3"/>
          <p:cNvSpPr>
            <a:spLocks noGrp="1" noChangeArrowheads="1"/>
          </p:cNvSpPr>
          <p:nvPr>
            <p:ph idx="1"/>
          </p:nvPr>
        </p:nvSpPr>
        <p:spPr>
          <a:xfrm>
            <a:off x="5029200" y="1371600"/>
            <a:ext cx="3657600" cy="4525963"/>
          </a:xfrm>
        </p:spPr>
        <p:txBody>
          <a:bodyPr/>
          <a:lstStyle/>
          <a:p>
            <a:pPr eaLnBrk="1" hangingPunct="1"/>
            <a:r>
              <a:rPr lang="en-US" sz="2400" dirty="0" smtClean="0"/>
              <a:t>Habitat models</a:t>
            </a:r>
          </a:p>
          <a:p>
            <a:pPr eaLnBrk="1" hangingPunct="1"/>
            <a:endParaRPr lang="en-US" sz="2400" dirty="0" smtClean="0"/>
          </a:p>
          <a:p>
            <a:pPr eaLnBrk="1" hangingPunct="1"/>
            <a:r>
              <a:rPr lang="en-US" sz="2400" dirty="0" smtClean="0"/>
              <a:t>Multivariate analyses</a:t>
            </a:r>
          </a:p>
          <a:p>
            <a:pPr eaLnBrk="1" hangingPunct="1"/>
            <a:endParaRPr lang="en-US" sz="2400" dirty="0" smtClean="0"/>
          </a:p>
          <a:p>
            <a:pPr eaLnBrk="1" hangingPunct="1"/>
            <a:r>
              <a:rPr lang="en-US" sz="2400" dirty="0" smtClean="0"/>
              <a:t>Hydrological and biologic metrics</a:t>
            </a:r>
          </a:p>
          <a:p>
            <a:pPr eaLnBrk="1" hangingPunct="1"/>
            <a:endParaRPr lang="en-US" sz="2400" dirty="0" smtClean="0"/>
          </a:p>
          <a:p>
            <a:pPr eaLnBrk="1" hangingPunct="1"/>
            <a:r>
              <a:rPr lang="en-US" sz="2400" dirty="0" smtClean="0"/>
              <a:t>Hydraulic models</a:t>
            </a:r>
          </a:p>
        </p:txBody>
      </p:sp>
      <p:pic>
        <p:nvPicPr>
          <p:cNvPr id="19460" name="Picture 4" descr="PA070014"/>
          <p:cNvPicPr>
            <a:picLocks noChangeAspect="1" noChangeArrowheads="1"/>
          </p:cNvPicPr>
          <p:nvPr/>
        </p:nvPicPr>
        <p:blipFill>
          <a:blip r:embed="rId3" cstate="print"/>
          <a:srcRect/>
          <a:stretch>
            <a:fillRect/>
          </a:stretch>
        </p:blipFill>
        <p:spPr bwMode="auto">
          <a:xfrm>
            <a:off x="533400" y="1219200"/>
            <a:ext cx="3313113" cy="4416425"/>
          </a:xfrm>
          <a:prstGeom prst="rect">
            <a:avLst/>
          </a:prstGeom>
          <a:noFill/>
          <a:ln w="38100">
            <a:solidFill>
              <a:schemeClr val="tx1">
                <a:lumMod val="50000"/>
                <a:lumOff val="50000"/>
              </a:schemeClr>
            </a:solidFill>
            <a:miter lim="800000"/>
            <a:headEnd/>
            <a:tailEnd/>
          </a:ln>
        </p:spPr>
      </p:pic>
      <p:grpSp>
        <p:nvGrpSpPr>
          <p:cNvPr id="2" name="Group 4"/>
          <p:cNvGrpSpPr/>
          <p:nvPr/>
        </p:nvGrpSpPr>
        <p:grpSpPr>
          <a:xfrm>
            <a:off x="0" y="6096000"/>
            <a:ext cx="9296400" cy="762000"/>
            <a:chOff x="0" y="6096000"/>
            <a:chExt cx="9296400" cy="762000"/>
          </a:xfrm>
        </p:grpSpPr>
        <p:pic>
          <p:nvPicPr>
            <p:cNvPr id="6" name="Picture 8"/>
            <p:cNvPicPr>
              <a:picLocks noChangeAspect="1" noChangeArrowheads="1"/>
            </p:cNvPicPr>
            <p:nvPr/>
          </p:nvPicPr>
          <p:blipFill>
            <a:blip r:embed="rId4" cstate="print"/>
            <a:srcRect/>
            <a:stretch>
              <a:fillRect/>
            </a:stretch>
          </p:blipFill>
          <p:spPr bwMode="auto">
            <a:xfrm>
              <a:off x="0" y="6096000"/>
              <a:ext cx="9296400" cy="762000"/>
            </a:xfrm>
            <a:prstGeom prst="rect">
              <a:avLst/>
            </a:prstGeom>
            <a:solidFill>
              <a:schemeClr val="accent1"/>
            </a:solidFill>
            <a:ln w="9525">
              <a:noFill/>
              <a:miter lim="800000"/>
              <a:headEnd/>
              <a:tailEnd/>
            </a:ln>
          </p:spPr>
        </p:pic>
        <p:pic>
          <p:nvPicPr>
            <p:cNvPr id="7" name="Picture 9"/>
            <p:cNvPicPr>
              <a:picLocks noChangeAspect="1" noChangeArrowheads="1"/>
            </p:cNvPicPr>
            <p:nvPr/>
          </p:nvPicPr>
          <p:blipFill>
            <a:blip r:embed="rId5" cstate="print"/>
            <a:srcRect r="62120" b="25577"/>
            <a:stretch>
              <a:fillRect/>
            </a:stretch>
          </p:blipFill>
          <p:spPr bwMode="auto">
            <a:xfrm>
              <a:off x="152400" y="6248400"/>
              <a:ext cx="1752600" cy="474663"/>
            </a:xfrm>
            <a:prstGeom prst="rect">
              <a:avLst/>
            </a:prstGeom>
            <a:noFill/>
            <a:ln w="9525">
              <a:noFill/>
              <a:miter lim="800000"/>
              <a:headEnd/>
              <a:tailEnd/>
            </a:ln>
          </p:spPr>
        </p:pic>
      </p:grpSp>
      <p:sp>
        <p:nvSpPr>
          <p:cNvPr id="8" name="TextBox 7"/>
          <p:cNvSpPr txBox="1"/>
          <p:nvPr/>
        </p:nvSpPr>
        <p:spPr>
          <a:xfrm>
            <a:off x="457200" y="228600"/>
            <a:ext cx="3096938" cy="584775"/>
          </a:xfrm>
          <a:prstGeom prst="rect">
            <a:avLst/>
          </a:prstGeom>
          <a:noFill/>
        </p:spPr>
        <p:txBody>
          <a:bodyPr wrap="none" rtlCol="0">
            <a:spAutoFit/>
          </a:bodyPr>
          <a:lstStyle/>
          <a:p>
            <a:r>
              <a:rPr lang="en-US" sz="3200" u="sng" dirty="0" smtClean="0"/>
              <a:t>Phase III - USGS</a:t>
            </a:r>
            <a:endParaRPr lang="en-US" sz="3200" u="sng" dirty="0"/>
          </a:p>
        </p:txBody>
      </p:sp>
      <p:sp>
        <p:nvSpPr>
          <p:cNvPr id="9" name="Rectangle 8"/>
          <p:cNvSpPr/>
          <p:nvPr/>
        </p:nvSpPr>
        <p:spPr>
          <a:xfrm>
            <a:off x="4191000" y="5029200"/>
            <a:ext cx="4572000" cy="707886"/>
          </a:xfrm>
          <a:prstGeom prst="rect">
            <a:avLst/>
          </a:prstGeom>
        </p:spPr>
        <p:txBody>
          <a:bodyPr>
            <a:spAutoFit/>
          </a:bodyPr>
          <a:lstStyle/>
          <a:p>
            <a:r>
              <a:rPr lang="en-US" sz="2000" dirty="0" smtClean="0">
                <a:solidFill>
                  <a:schemeClr val="bg1"/>
                </a:solidFill>
              </a:rPr>
              <a:t>How does stream flow affect habitat availability?  </a:t>
            </a:r>
            <a:endParaRPr lang="en-US" sz="20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42"/>
            <a:ext cx="8229600" cy="1143000"/>
          </a:xfrm>
        </p:spPr>
        <p:txBody>
          <a:bodyPr/>
          <a:lstStyle/>
          <a:p>
            <a:r>
              <a:rPr lang="en-US" dirty="0" smtClean="0"/>
              <a:t>U.S. Examples</a:t>
            </a:r>
            <a:endParaRPr lang="en-US" dirty="0"/>
          </a:p>
        </p:txBody>
      </p:sp>
      <p:sp>
        <p:nvSpPr>
          <p:cNvPr id="3" name="Content Placeholder 2"/>
          <p:cNvSpPr>
            <a:spLocks noGrp="1"/>
          </p:cNvSpPr>
          <p:nvPr>
            <p:ph idx="1"/>
          </p:nvPr>
        </p:nvSpPr>
        <p:spPr>
          <a:xfrm>
            <a:off x="457200" y="1371600"/>
            <a:ext cx="8229600" cy="4267200"/>
          </a:xfrm>
        </p:spPr>
        <p:txBody>
          <a:bodyPr>
            <a:noAutofit/>
          </a:bodyPr>
          <a:lstStyle/>
          <a:p>
            <a:pPr>
              <a:spcAft>
                <a:spcPts val="1200"/>
              </a:spcAft>
            </a:pPr>
            <a:r>
              <a:rPr lang="en-US" u="sng" dirty="0" smtClean="0"/>
              <a:t>Texas</a:t>
            </a:r>
            <a:r>
              <a:rPr lang="en-US" dirty="0" smtClean="0"/>
              <a:t> “Environmental flow standards”</a:t>
            </a:r>
          </a:p>
          <a:p>
            <a:pPr>
              <a:spcAft>
                <a:spcPts val="1200"/>
              </a:spcAft>
            </a:pPr>
            <a:r>
              <a:rPr lang="en-US" u="sng" dirty="0" smtClean="0"/>
              <a:t>Connecticut</a:t>
            </a:r>
            <a:r>
              <a:rPr lang="en-US" dirty="0" smtClean="0"/>
              <a:t>  “Flow regulation for all rivers and stream systems”</a:t>
            </a:r>
          </a:p>
          <a:p>
            <a:pPr>
              <a:spcAft>
                <a:spcPts val="1200"/>
              </a:spcAft>
            </a:pPr>
            <a:r>
              <a:rPr lang="en-US" u="sng" dirty="0" smtClean="0"/>
              <a:t>Florida</a:t>
            </a:r>
            <a:r>
              <a:rPr lang="en-US" dirty="0" smtClean="0"/>
              <a:t>  “Minimum flows and levels”</a:t>
            </a:r>
          </a:p>
          <a:p>
            <a:pPr>
              <a:spcAft>
                <a:spcPts val="1200"/>
              </a:spcAft>
            </a:pPr>
            <a:r>
              <a:rPr lang="en-US" u="sng" dirty="0" smtClean="0"/>
              <a:t>Michigan</a:t>
            </a:r>
            <a:r>
              <a:rPr lang="en-US" dirty="0" smtClean="0"/>
              <a:t> “Withdrawals from new large capacity wells cannot decrease flows such that stream functionally would be impaired.”</a:t>
            </a:r>
            <a:endParaRPr lang="en-US" dirty="0"/>
          </a:p>
        </p:txBody>
      </p:sp>
      <p:pic>
        <p:nvPicPr>
          <p:cNvPr id="4" name="Picture 6" descr="vP1010070"/>
          <p:cNvPicPr>
            <a:picLocks noChangeAspect="1" noChangeArrowheads="1"/>
          </p:cNvPicPr>
          <p:nvPr/>
        </p:nvPicPr>
        <p:blipFill>
          <a:blip r:embed="rId3" cstate="print"/>
          <a:srcRect/>
          <a:stretch>
            <a:fillRect/>
          </a:stretch>
        </p:blipFill>
        <p:spPr bwMode="auto">
          <a:xfrm>
            <a:off x="0" y="5867400"/>
            <a:ext cx="9144000" cy="1019175"/>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714" name="Picture 18" descr="Verde_Reeds"/>
          <p:cNvPicPr>
            <a:picLocks noGrp="1" noChangeAspect="1" noChangeArrowheads="1"/>
          </p:cNvPicPr>
          <p:nvPr>
            <p:ph idx="1"/>
          </p:nvPr>
        </p:nvPicPr>
        <p:blipFill>
          <a:blip r:embed="rId3" cstate="print"/>
          <a:srcRect/>
          <a:stretch>
            <a:fillRect/>
          </a:stretch>
        </p:blipFill>
        <p:spPr>
          <a:xfrm>
            <a:off x="0" y="0"/>
            <a:ext cx="9144000" cy="6872288"/>
          </a:xfrm>
          <a:noFill/>
          <a:ln/>
        </p:spPr>
      </p:pic>
      <p:sp>
        <p:nvSpPr>
          <p:cNvPr id="285703" name="Text Box 7"/>
          <p:cNvSpPr txBox="1">
            <a:spLocks noChangeArrowheads="1"/>
          </p:cNvSpPr>
          <p:nvPr/>
        </p:nvSpPr>
        <p:spPr bwMode="auto">
          <a:xfrm>
            <a:off x="2133600" y="4572000"/>
            <a:ext cx="6324600" cy="1493838"/>
          </a:xfrm>
          <a:prstGeom prst="rect">
            <a:avLst/>
          </a:prstGeom>
          <a:noFill/>
          <a:ln w="9525">
            <a:noFill/>
            <a:miter lim="800000"/>
            <a:headEnd/>
            <a:tailEnd/>
          </a:ln>
          <a:effectLst/>
        </p:spPr>
        <p:txBody>
          <a:bodyPr>
            <a:spAutoFit/>
          </a:bodyPr>
          <a:lstStyle/>
          <a:p>
            <a:pPr algn="r" eaLnBrk="1" hangingPunct="1"/>
            <a:r>
              <a:rPr lang="en-US" sz="3200" dirty="0">
                <a:solidFill>
                  <a:schemeClr val="tx2"/>
                </a:solidFill>
              </a:rPr>
              <a:t>The best way to predict the future is to invent it.</a:t>
            </a:r>
            <a:endParaRPr lang="en-US" sz="2100" dirty="0">
              <a:solidFill>
                <a:schemeClr val="tx2"/>
              </a:solidFill>
            </a:endParaRPr>
          </a:p>
          <a:p>
            <a:pPr algn="r" eaLnBrk="1" hangingPunct="1"/>
            <a:endParaRPr lang="en-US" sz="800" dirty="0">
              <a:solidFill>
                <a:schemeClr val="bg1"/>
              </a:solidFill>
            </a:endParaRPr>
          </a:p>
          <a:p>
            <a:pPr algn="r" eaLnBrk="1" hangingPunct="1"/>
            <a:r>
              <a:rPr lang="en-US" sz="2000" i="1" dirty="0">
                <a:solidFill>
                  <a:schemeClr val="bg1"/>
                </a:solidFill>
              </a:rPr>
              <a:t>Alan Kay</a:t>
            </a:r>
            <a:endParaRPr lang="en-US" sz="2000" b="0" i="1" dirty="0">
              <a:solidFill>
                <a:schemeClr val="bg1"/>
              </a:solidFill>
            </a:endParaRPr>
          </a:p>
        </p:txBody>
      </p:sp>
      <p:sp>
        <p:nvSpPr>
          <p:cNvPr id="285707" name="Text Box 11"/>
          <p:cNvSpPr txBox="1">
            <a:spLocks noChangeArrowheads="1"/>
          </p:cNvSpPr>
          <p:nvPr/>
        </p:nvSpPr>
        <p:spPr bwMode="auto">
          <a:xfrm>
            <a:off x="0" y="6553200"/>
            <a:ext cx="3108325" cy="274638"/>
          </a:xfrm>
          <a:prstGeom prst="rect">
            <a:avLst/>
          </a:prstGeom>
          <a:noFill/>
          <a:ln w="9525">
            <a:noFill/>
            <a:miter lim="800000"/>
            <a:headEnd/>
            <a:tailEnd/>
          </a:ln>
          <a:effectLst/>
        </p:spPr>
        <p:txBody>
          <a:bodyPr wrap="none">
            <a:spAutoFit/>
          </a:bodyPr>
          <a:lstStyle/>
          <a:p>
            <a:r>
              <a:rPr lang="en-US" sz="1200" b="0">
                <a:solidFill>
                  <a:schemeClr val="bg1"/>
                </a:solidFill>
                <a:latin typeface="Arial" charset="0"/>
              </a:rPr>
              <a:t>Verde River – Dead Horse Point State Park</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28" descr="VerdeJun06 08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5603" name="Text Box 1029"/>
          <p:cNvSpPr txBox="1">
            <a:spLocks noChangeArrowheads="1"/>
          </p:cNvSpPr>
          <p:nvPr/>
        </p:nvSpPr>
        <p:spPr bwMode="auto">
          <a:xfrm>
            <a:off x="1295400" y="6583363"/>
            <a:ext cx="1992313" cy="274637"/>
          </a:xfrm>
          <a:prstGeom prst="rect">
            <a:avLst/>
          </a:prstGeom>
          <a:noFill/>
          <a:ln w="9525">
            <a:noFill/>
            <a:miter lim="800000"/>
            <a:headEnd/>
            <a:tailEnd/>
          </a:ln>
        </p:spPr>
        <p:txBody>
          <a:bodyPr wrap="none">
            <a:spAutoFit/>
          </a:bodyPr>
          <a:lstStyle/>
          <a:p>
            <a:r>
              <a:rPr lang="en-US" sz="1200">
                <a:solidFill>
                  <a:schemeClr val="bg1"/>
                </a:solidFill>
              </a:rPr>
              <a:t>Verde River – Beasley Flat</a:t>
            </a:r>
          </a:p>
        </p:txBody>
      </p:sp>
      <p:sp>
        <p:nvSpPr>
          <p:cNvPr id="25604" name="Text Box 1032"/>
          <p:cNvSpPr txBox="1">
            <a:spLocks noChangeArrowheads="1"/>
          </p:cNvSpPr>
          <p:nvPr/>
        </p:nvSpPr>
        <p:spPr bwMode="auto">
          <a:xfrm>
            <a:off x="5257800" y="3962400"/>
            <a:ext cx="3429000" cy="1784350"/>
          </a:xfrm>
          <a:prstGeom prst="rect">
            <a:avLst/>
          </a:prstGeom>
          <a:noFill/>
          <a:ln w="9525">
            <a:noFill/>
            <a:miter lim="800000"/>
            <a:headEnd/>
            <a:tailEnd/>
          </a:ln>
        </p:spPr>
        <p:txBody>
          <a:bodyPr>
            <a:spAutoFit/>
          </a:bodyPr>
          <a:lstStyle/>
          <a:p>
            <a:pPr>
              <a:spcBef>
                <a:spcPct val="50000"/>
              </a:spcBef>
            </a:pPr>
            <a:r>
              <a:rPr lang="en-US">
                <a:solidFill>
                  <a:schemeClr val="bg1"/>
                </a:solidFill>
              </a:rPr>
              <a:t>Jeanmarie Haney</a:t>
            </a:r>
          </a:p>
          <a:p>
            <a:pPr>
              <a:spcBef>
                <a:spcPct val="50000"/>
              </a:spcBef>
            </a:pPr>
            <a:r>
              <a:rPr lang="en-US">
                <a:solidFill>
                  <a:schemeClr val="bg1"/>
                </a:solidFill>
                <a:hlinkClick r:id="rId4"/>
              </a:rPr>
              <a:t>jhaney@tnc.org</a:t>
            </a:r>
            <a:endParaRPr lang="en-US">
              <a:solidFill>
                <a:schemeClr val="bg1"/>
              </a:solidFill>
            </a:endParaRPr>
          </a:p>
          <a:p>
            <a:pPr>
              <a:spcBef>
                <a:spcPct val="50000"/>
              </a:spcBef>
            </a:pPr>
            <a:r>
              <a:rPr lang="en-US">
                <a:solidFill>
                  <a:schemeClr val="bg1"/>
                </a:solidFill>
              </a:rPr>
              <a:t>nature.org</a:t>
            </a:r>
          </a:p>
          <a:p>
            <a:pPr>
              <a:spcBef>
                <a:spcPct val="50000"/>
              </a:spcBef>
            </a:pPr>
            <a:r>
              <a:rPr lang="en-US">
                <a:solidFill>
                  <a:schemeClr val="bg1"/>
                </a:solidFill>
              </a:rPr>
              <a:t>azconservation.org</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152400"/>
            <a:ext cx="8229600" cy="1143000"/>
          </a:xfrm>
        </p:spPr>
        <p:txBody>
          <a:bodyPr>
            <a:normAutofit/>
          </a:bodyPr>
          <a:lstStyle/>
          <a:p>
            <a:r>
              <a:rPr lang="en-US" sz="3200" dirty="0">
                <a:latin typeface="Arial" charset="0"/>
              </a:rPr>
              <a:t>Example Freshwater Conservation Targets</a:t>
            </a:r>
            <a:endParaRPr lang="en-US" sz="3200" dirty="0"/>
          </a:p>
        </p:txBody>
      </p:sp>
      <p:sp>
        <p:nvSpPr>
          <p:cNvPr id="112643" name="Rectangle 3"/>
          <p:cNvSpPr>
            <a:spLocks noGrp="1" noChangeArrowheads="1"/>
          </p:cNvSpPr>
          <p:nvPr>
            <p:ph idx="1"/>
          </p:nvPr>
        </p:nvSpPr>
        <p:spPr>
          <a:xfrm>
            <a:off x="685800" y="1524000"/>
            <a:ext cx="7772400" cy="4724400"/>
          </a:xfrm>
        </p:spPr>
        <p:txBody>
          <a:bodyPr/>
          <a:lstStyle/>
          <a:p>
            <a:r>
              <a:rPr lang="en-US" sz="2800">
                <a:latin typeface="Arial" charset="0"/>
              </a:rPr>
              <a:t>Gila River riverine habitat </a:t>
            </a:r>
          </a:p>
          <a:p>
            <a:r>
              <a:rPr lang="en-US" sz="2800">
                <a:latin typeface="Arial" charset="0"/>
              </a:rPr>
              <a:t>Gila Basin fish community:</a:t>
            </a:r>
            <a:r>
              <a:rPr lang="en-US" sz="2000">
                <a:latin typeface="Arial" charset="0"/>
              </a:rPr>
              <a:t>  Gila chub, spikedace, loach minnow, desert pupfish, Gila topminnow,  longfin dace, desert sucker, Sonoran sucker</a:t>
            </a:r>
          </a:p>
          <a:p>
            <a:r>
              <a:rPr lang="en-US" sz="2800">
                <a:latin typeface="Arial" charset="0"/>
              </a:rPr>
              <a:t>Fremont cottonwood / Goodding willow forest</a:t>
            </a:r>
          </a:p>
          <a:p>
            <a:r>
              <a:rPr lang="en-US" sz="2800">
                <a:latin typeface="Arial" charset="0"/>
              </a:rPr>
              <a:t>Mesquite bosque</a:t>
            </a:r>
          </a:p>
          <a:p>
            <a:r>
              <a:rPr lang="en-US" sz="2800">
                <a:latin typeface="Arial" charset="0"/>
              </a:rPr>
              <a:t>Giant sacaton grassland </a:t>
            </a:r>
          </a:p>
          <a:p>
            <a:r>
              <a:rPr lang="en-US" sz="2800">
                <a:latin typeface="Arial" charset="0"/>
              </a:rPr>
              <a:t>Riverine marsh</a:t>
            </a:r>
          </a:p>
          <a:p>
            <a:r>
              <a:rPr lang="en-US" sz="2800">
                <a:latin typeface="Arial" charset="0"/>
              </a:rPr>
              <a:t>Riparian scrub</a:t>
            </a:r>
          </a:p>
          <a:p>
            <a:r>
              <a:rPr lang="en-US" sz="2800">
                <a:latin typeface="Arial" charset="0"/>
              </a:rPr>
              <a:t>Groundwater fed cienegas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2514600" y="109538"/>
            <a:ext cx="5943600" cy="1143000"/>
          </a:xfrm>
        </p:spPr>
        <p:txBody>
          <a:bodyPr>
            <a:normAutofit/>
          </a:bodyPr>
          <a:lstStyle/>
          <a:p>
            <a:r>
              <a:rPr lang="en-US" sz="3600" b="1">
                <a:latin typeface="Arial" charset="0"/>
              </a:rPr>
              <a:t>A Framework for </a:t>
            </a:r>
            <a:br>
              <a:rPr lang="en-US" sz="3600" b="1">
                <a:latin typeface="Arial" charset="0"/>
              </a:rPr>
            </a:br>
            <a:r>
              <a:rPr lang="en-US" sz="3600" b="1">
                <a:latin typeface="Arial" charset="0"/>
              </a:rPr>
              <a:t>Assessing Target Integrity</a:t>
            </a:r>
            <a:endParaRPr lang="en-US" sz="4800" b="1">
              <a:latin typeface="Arial" charset="0"/>
            </a:endParaRPr>
          </a:p>
        </p:txBody>
      </p:sp>
      <p:sp>
        <p:nvSpPr>
          <p:cNvPr id="106499" name="Rectangle 3"/>
          <p:cNvSpPr>
            <a:spLocks noGrp="1" noChangeArrowheads="1"/>
          </p:cNvSpPr>
          <p:nvPr>
            <p:ph idx="1"/>
          </p:nvPr>
        </p:nvSpPr>
        <p:spPr>
          <a:xfrm>
            <a:off x="685800" y="1676400"/>
            <a:ext cx="7772400" cy="4724400"/>
          </a:xfrm>
        </p:spPr>
        <p:txBody>
          <a:bodyPr/>
          <a:lstStyle/>
          <a:p>
            <a:pPr>
              <a:spcBef>
                <a:spcPct val="50000"/>
              </a:spcBef>
            </a:pPr>
            <a:r>
              <a:rPr lang="en-US" sz="2800">
                <a:latin typeface="Arial" charset="0"/>
              </a:rPr>
              <a:t>Identify the “</a:t>
            </a:r>
            <a:r>
              <a:rPr lang="en-US" sz="2800" b="1">
                <a:solidFill>
                  <a:srgbClr val="009900"/>
                </a:solidFill>
                <a:latin typeface="Arial" charset="0"/>
              </a:rPr>
              <a:t>Key Ecological Factors</a:t>
            </a:r>
            <a:r>
              <a:rPr lang="en-US" sz="2800">
                <a:latin typeface="Arial" charset="0"/>
              </a:rPr>
              <a:t>” </a:t>
            </a:r>
            <a:br>
              <a:rPr lang="en-US" sz="2800">
                <a:latin typeface="Arial" charset="0"/>
              </a:rPr>
            </a:br>
            <a:r>
              <a:rPr lang="en-US" sz="2800">
                <a:latin typeface="Arial" charset="0"/>
              </a:rPr>
              <a:t>for each conservation target</a:t>
            </a:r>
          </a:p>
          <a:p>
            <a:pPr>
              <a:spcBef>
                <a:spcPct val="50000"/>
              </a:spcBef>
            </a:pPr>
            <a:r>
              <a:rPr lang="en-US" sz="2800">
                <a:latin typeface="Arial" charset="0"/>
              </a:rPr>
              <a:t>Identify one or more “</a:t>
            </a:r>
            <a:r>
              <a:rPr lang="en-US" sz="2800" b="1">
                <a:solidFill>
                  <a:srgbClr val="3333FF"/>
                </a:solidFill>
                <a:latin typeface="Arial" charset="0"/>
              </a:rPr>
              <a:t>Indicators</a:t>
            </a:r>
            <a:r>
              <a:rPr lang="en-US" sz="2800">
                <a:latin typeface="Arial" charset="0"/>
              </a:rPr>
              <a:t>” </a:t>
            </a:r>
            <a:br>
              <a:rPr lang="en-US" sz="2800">
                <a:latin typeface="Arial" charset="0"/>
              </a:rPr>
            </a:br>
            <a:r>
              <a:rPr lang="en-US" sz="2800">
                <a:latin typeface="Arial" charset="0"/>
              </a:rPr>
              <a:t>for each factor</a:t>
            </a:r>
          </a:p>
          <a:p>
            <a:pPr>
              <a:spcBef>
                <a:spcPct val="50000"/>
              </a:spcBef>
            </a:pPr>
            <a:r>
              <a:rPr lang="en-US" sz="2800">
                <a:latin typeface="Arial" charset="0"/>
              </a:rPr>
              <a:t>Identify critical conservation “</a:t>
            </a:r>
            <a:r>
              <a:rPr lang="en-US" sz="2800" b="1">
                <a:solidFill>
                  <a:srgbClr val="CC0000"/>
                </a:solidFill>
                <a:latin typeface="Arial" charset="0"/>
              </a:rPr>
              <a:t>Thresholds</a:t>
            </a:r>
            <a:r>
              <a:rPr lang="en-US" sz="2800">
                <a:latin typeface="Arial" charset="0"/>
              </a:rPr>
              <a:t>” and “</a:t>
            </a:r>
            <a:r>
              <a:rPr lang="en-US" sz="2800" b="1">
                <a:solidFill>
                  <a:srgbClr val="CC9900"/>
                </a:solidFill>
                <a:latin typeface="Arial" charset="0"/>
              </a:rPr>
              <a:t>Management Goals</a:t>
            </a:r>
            <a:r>
              <a:rPr lang="en-US" sz="2800">
                <a:latin typeface="Arial" charset="0"/>
              </a:rPr>
              <a:t>” for these indicators</a:t>
            </a:r>
          </a:p>
          <a:p>
            <a:pPr>
              <a:spcBef>
                <a:spcPct val="50000"/>
              </a:spcBef>
            </a:pPr>
            <a:r>
              <a:rPr lang="en-US" sz="2800">
                <a:latin typeface="Arial" charset="0"/>
              </a:rPr>
              <a:t>“</a:t>
            </a:r>
            <a:r>
              <a:rPr lang="en-US" sz="2800" b="1">
                <a:solidFill>
                  <a:srgbClr val="000099"/>
                </a:solidFill>
                <a:latin typeface="Arial" charset="0"/>
              </a:rPr>
              <a:t>Rate</a:t>
            </a:r>
            <a:r>
              <a:rPr lang="en-US" sz="2800">
                <a:latin typeface="Arial" charset="0"/>
              </a:rPr>
              <a:t>” target integrity using the indicators to assess target status</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2590800" y="152400"/>
            <a:ext cx="6172200" cy="1143000"/>
          </a:xfrm>
        </p:spPr>
        <p:txBody>
          <a:bodyPr>
            <a:normAutofit/>
          </a:bodyPr>
          <a:lstStyle/>
          <a:p>
            <a:r>
              <a:rPr lang="en-US" sz="4000" b="1">
                <a:latin typeface="Arial" charset="0"/>
              </a:rPr>
              <a:t>Key Ecological Factors</a:t>
            </a:r>
            <a:endParaRPr lang="en-US" sz="4800" b="1">
              <a:latin typeface="Arial" charset="0"/>
            </a:endParaRPr>
          </a:p>
        </p:txBody>
      </p:sp>
      <p:sp>
        <p:nvSpPr>
          <p:cNvPr id="107523" name="Rectangle 3"/>
          <p:cNvSpPr>
            <a:spLocks noGrp="1" noChangeArrowheads="1"/>
          </p:cNvSpPr>
          <p:nvPr>
            <p:ph idx="1"/>
          </p:nvPr>
        </p:nvSpPr>
        <p:spPr>
          <a:xfrm>
            <a:off x="685800" y="1771650"/>
            <a:ext cx="7772400" cy="4552950"/>
          </a:xfrm>
        </p:spPr>
        <p:txBody>
          <a:bodyPr/>
          <a:lstStyle/>
          <a:p>
            <a:pPr>
              <a:buFontTx/>
              <a:buNone/>
            </a:pPr>
            <a:r>
              <a:rPr lang="es-ES_tradnl" sz="4400" dirty="0">
                <a:solidFill>
                  <a:srgbClr val="3333FF"/>
                </a:solidFill>
                <a:effectLst>
                  <a:outerShdw blurRad="38100" dist="38100" dir="2700000" algn="tl">
                    <a:srgbClr val="000000"/>
                  </a:outerShdw>
                </a:effectLst>
                <a:latin typeface="Arial" charset="0"/>
              </a:rPr>
              <a:t>	</a:t>
            </a:r>
            <a:r>
              <a:rPr lang="es-ES_tradnl" sz="4400" dirty="0" err="1">
                <a:solidFill>
                  <a:srgbClr val="FFCC66"/>
                </a:solidFill>
                <a:latin typeface="Arial" charset="0"/>
              </a:rPr>
              <a:t>Those</a:t>
            </a:r>
            <a:r>
              <a:rPr lang="es-ES_tradnl" sz="4400" dirty="0">
                <a:solidFill>
                  <a:srgbClr val="FFCC66"/>
                </a:solidFill>
                <a:latin typeface="Arial" charset="0"/>
              </a:rPr>
              <a:t> </a:t>
            </a:r>
            <a:r>
              <a:rPr lang="es-ES_tradnl" sz="4400" dirty="0" err="1">
                <a:solidFill>
                  <a:srgbClr val="FFCC66"/>
                </a:solidFill>
                <a:latin typeface="Arial" charset="0"/>
              </a:rPr>
              <a:t>critical</a:t>
            </a:r>
            <a:r>
              <a:rPr lang="es-ES_tradnl" sz="4400" dirty="0">
                <a:solidFill>
                  <a:srgbClr val="FFCC66"/>
                </a:solidFill>
                <a:latin typeface="Arial" charset="0"/>
              </a:rPr>
              <a:t> </a:t>
            </a:r>
            <a:r>
              <a:rPr lang="es-ES_tradnl" sz="4400" dirty="0" err="1">
                <a:solidFill>
                  <a:srgbClr val="FFCC66"/>
                </a:solidFill>
                <a:latin typeface="Arial" charset="0"/>
              </a:rPr>
              <a:t>features</a:t>
            </a:r>
            <a:r>
              <a:rPr lang="es-ES_tradnl" sz="4400" dirty="0">
                <a:solidFill>
                  <a:srgbClr val="FFCC66"/>
                </a:solidFill>
                <a:latin typeface="Arial" charset="0"/>
              </a:rPr>
              <a:t> of </a:t>
            </a:r>
            <a:r>
              <a:rPr lang="es-ES_tradnl" sz="4400" dirty="0" err="1">
                <a:solidFill>
                  <a:srgbClr val="FFCC66"/>
                </a:solidFill>
                <a:latin typeface="Arial" charset="0"/>
              </a:rPr>
              <a:t>the</a:t>
            </a:r>
            <a:r>
              <a:rPr lang="es-ES_tradnl" sz="4400" dirty="0">
                <a:solidFill>
                  <a:srgbClr val="FFCC66"/>
                </a:solidFill>
                <a:latin typeface="Arial" charset="0"/>
              </a:rPr>
              <a:t> target and </a:t>
            </a:r>
            <a:r>
              <a:rPr lang="es-ES_tradnl" sz="4400" dirty="0" err="1">
                <a:solidFill>
                  <a:srgbClr val="FFCC66"/>
                </a:solidFill>
                <a:latin typeface="Arial" charset="0"/>
              </a:rPr>
              <a:t>its</a:t>
            </a:r>
            <a:r>
              <a:rPr lang="es-ES_tradnl" sz="4400" dirty="0">
                <a:solidFill>
                  <a:srgbClr val="FFCC66"/>
                </a:solidFill>
                <a:latin typeface="Arial" charset="0"/>
              </a:rPr>
              <a:t> </a:t>
            </a:r>
            <a:r>
              <a:rPr lang="es-ES_tradnl" sz="4400" dirty="0" err="1">
                <a:solidFill>
                  <a:srgbClr val="FFCC66"/>
                </a:solidFill>
                <a:latin typeface="Arial" charset="0"/>
              </a:rPr>
              <a:t>environment</a:t>
            </a:r>
            <a:r>
              <a:rPr lang="es-ES_tradnl" sz="4400" dirty="0">
                <a:solidFill>
                  <a:srgbClr val="FFCC66"/>
                </a:solidFill>
                <a:latin typeface="Arial" charset="0"/>
              </a:rPr>
              <a:t> </a:t>
            </a:r>
            <a:r>
              <a:rPr lang="es-ES_tradnl" sz="4400" dirty="0" err="1">
                <a:solidFill>
                  <a:srgbClr val="FFCC66"/>
                </a:solidFill>
                <a:latin typeface="Arial" charset="0"/>
              </a:rPr>
              <a:t>that</a:t>
            </a:r>
            <a:r>
              <a:rPr lang="es-ES_tradnl" sz="4400" dirty="0">
                <a:solidFill>
                  <a:srgbClr val="FFCC66"/>
                </a:solidFill>
                <a:latin typeface="Arial" charset="0"/>
              </a:rPr>
              <a:t> </a:t>
            </a:r>
            <a:r>
              <a:rPr lang="es-ES_tradnl" sz="4400" dirty="0" err="1">
                <a:solidFill>
                  <a:srgbClr val="FFCC66"/>
                </a:solidFill>
                <a:latin typeface="Arial" charset="0"/>
              </a:rPr>
              <a:t>we</a:t>
            </a:r>
            <a:r>
              <a:rPr lang="es-ES_tradnl" sz="4400" dirty="0">
                <a:solidFill>
                  <a:srgbClr val="FFCC66"/>
                </a:solidFill>
                <a:latin typeface="Arial" charset="0"/>
              </a:rPr>
              <a:t> </a:t>
            </a:r>
            <a:r>
              <a:rPr lang="es-ES_tradnl" sz="4400" dirty="0" err="1">
                <a:solidFill>
                  <a:srgbClr val="FFCC66"/>
                </a:solidFill>
                <a:latin typeface="Arial" charset="0"/>
              </a:rPr>
              <a:t>must</a:t>
            </a:r>
            <a:r>
              <a:rPr lang="es-ES_tradnl" sz="4400" dirty="0">
                <a:solidFill>
                  <a:srgbClr val="FFCC66"/>
                </a:solidFill>
                <a:latin typeface="Arial" charset="0"/>
              </a:rPr>
              <a:t> </a:t>
            </a:r>
            <a:r>
              <a:rPr lang="es-ES_tradnl" sz="4400" dirty="0" err="1">
                <a:solidFill>
                  <a:srgbClr val="FFCC66"/>
                </a:solidFill>
                <a:latin typeface="Arial" charset="0"/>
              </a:rPr>
              <a:t>maintain</a:t>
            </a:r>
            <a:r>
              <a:rPr lang="es-ES_tradnl" sz="4400" dirty="0">
                <a:solidFill>
                  <a:srgbClr val="FFCC66"/>
                </a:solidFill>
                <a:latin typeface="Arial" charset="0"/>
              </a:rPr>
              <a:t>, in </a:t>
            </a:r>
            <a:r>
              <a:rPr lang="es-ES_tradnl" sz="4400" dirty="0" err="1">
                <a:solidFill>
                  <a:srgbClr val="FFCC66"/>
                </a:solidFill>
                <a:latin typeface="Arial" charset="0"/>
              </a:rPr>
              <a:t>order</a:t>
            </a:r>
            <a:r>
              <a:rPr lang="es-ES_tradnl" sz="4400" dirty="0">
                <a:solidFill>
                  <a:srgbClr val="FFCC66"/>
                </a:solidFill>
                <a:latin typeface="Arial" charset="0"/>
              </a:rPr>
              <a:t> </a:t>
            </a:r>
            <a:r>
              <a:rPr lang="es-ES_tradnl" sz="4400" dirty="0" err="1">
                <a:solidFill>
                  <a:srgbClr val="FFCC66"/>
                </a:solidFill>
                <a:latin typeface="Arial" charset="0"/>
              </a:rPr>
              <a:t>to</a:t>
            </a:r>
            <a:r>
              <a:rPr lang="es-ES_tradnl" sz="4400" dirty="0">
                <a:solidFill>
                  <a:srgbClr val="FFCC66"/>
                </a:solidFill>
                <a:latin typeface="Arial" charset="0"/>
              </a:rPr>
              <a:t> </a:t>
            </a:r>
            <a:r>
              <a:rPr lang="es-ES_tradnl" sz="4400" dirty="0" err="1">
                <a:solidFill>
                  <a:srgbClr val="FFCC66"/>
                </a:solidFill>
                <a:latin typeface="Arial" charset="0"/>
              </a:rPr>
              <a:t>ensure</a:t>
            </a:r>
            <a:r>
              <a:rPr lang="es-ES_tradnl" sz="4400" dirty="0">
                <a:solidFill>
                  <a:srgbClr val="FFCC66"/>
                </a:solidFill>
                <a:latin typeface="Arial" charset="0"/>
              </a:rPr>
              <a:t> </a:t>
            </a:r>
            <a:r>
              <a:rPr lang="es-ES_tradnl" sz="4400" dirty="0" err="1">
                <a:solidFill>
                  <a:srgbClr val="FFCC66"/>
                </a:solidFill>
                <a:latin typeface="Arial" charset="0"/>
              </a:rPr>
              <a:t>its</a:t>
            </a:r>
            <a:r>
              <a:rPr lang="es-ES_tradnl" sz="4400" dirty="0">
                <a:solidFill>
                  <a:srgbClr val="FFCC66"/>
                </a:solidFill>
                <a:latin typeface="Arial" charset="0"/>
              </a:rPr>
              <a:t> </a:t>
            </a:r>
            <a:r>
              <a:rPr lang="es-ES_tradnl" sz="4400" dirty="0" err="1">
                <a:solidFill>
                  <a:srgbClr val="FFCC66"/>
                </a:solidFill>
                <a:latin typeface="Arial" charset="0"/>
              </a:rPr>
              <a:t>long-term</a:t>
            </a:r>
            <a:r>
              <a:rPr lang="es-ES_tradnl" sz="4400" dirty="0">
                <a:solidFill>
                  <a:srgbClr val="FFCC66"/>
                </a:solidFill>
                <a:latin typeface="Arial" charset="0"/>
              </a:rPr>
              <a:t> </a:t>
            </a:r>
            <a:r>
              <a:rPr lang="es-ES_tradnl" sz="4400" dirty="0" err="1">
                <a:solidFill>
                  <a:srgbClr val="FFCC66"/>
                </a:solidFill>
                <a:latin typeface="Arial" charset="0"/>
              </a:rPr>
              <a:t>integrity</a:t>
            </a:r>
            <a:endParaRPr lang="en-US" sz="4400" dirty="0">
              <a:latin typeface="Arial"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1905000" y="228600"/>
            <a:ext cx="6059488" cy="701675"/>
          </a:xfrm>
          <a:prstGeom prst="rect">
            <a:avLst/>
          </a:prstGeom>
          <a:noFill/>
          <a:ln w="9525">
            <a:noFill/>
            <a:miter lim="800000"/>
            <a:headEnd/>
            <a:tailEnd/>
          </a:ln>
          <a:effectLst/>
        </p:spPr>
        <p:txBody>
          <a:bodyPr>
            <a:spAutoFit/>
          </a:bodyPr>
          <a:lstStyle/>
          <a:p>
            <a:pPr>
              <a:spcBef>
                <a:spcPct val="50000"/>
              </a:spcBef>
            </a:pPr>
            <a:endParaRPr lang="en-US" sz="4000"/>
          </a:p>
        </p:txBody>
      </p:sp>
      <p:sp>
        <p:nvSpPr>
          <p:cNvPr id="108547" name="Text Box 3"/>
          <p:cNvSpPr txBox="1">
            <a:spLocks noChangeArrowheads="1"/>
          </p:cNvSpPr>
          <p:nvPr/>
        </p:nvSpPr>
        <p:spPr bwMode="auto">
          <a:xfrm>
            <a:off x="533400" y="1524000"/>
            <a:ext cx="8610600" cy="4483100"/>
          </a:xfrm>
          <a:prstGeom prst="rect">
            <a:avLst/>
          </a:prstGeom>
          <a:noFill/>
          <a:ln w="9525">
            <a:noFill/>
            <a:miter lim="800000"/>
            <a:headEnd/>
            <a:tailEnd/>
          </a:ln>
          <a:effectLst/>
        </p:spPr>
        <p:txBody>
          <a:bodyPr>
            <a:spAutoFit/>
          </a:bodyPr>
          <a:lstStyle/>
          <a:p>
            <a:pPr>
              <a:spcBef>
                <a:spcPct val="50000"/>
              </a:spcBef>
              <a:buClr>
                <a:srgbClr val="009900"/>
              </a:buClr>
              <a:buFontTx/>
              <a:buChar char="•"/>
            </a:pPr>
            <a:r>
              <a:rPr lang="en-US" sz="3000" dirty="0"/>
              <a:t> </a:t>
            </a:r>
            <a:r>
              <a:rPr lang="en-US" sz="3000" dirty="0">
                <a:solidFill>
                  <a:srgbClr val="009900"/>
                </a:solidFill>
              </a:rPr>
              <a:t>Size</a:t>
            </a:r>
          </a:p>
          <a:p>
            <a:pPr>
              <a:lnSpc>
                <a:spcPct val="110000"/>
              </a:lnSpc>
            </a:pPr>
            <a:r>
              <a:rPr lang="en-US" sz="3000" dirty="0"/>
              <a:t>	Abundance or area </a:t>
            </a:r>
          </a:p>
          <a:p>
            <a:pPr>
              <a:lnSpc>
                <a:spcPct val="110000"/>
              </a:lnSpc>
              <a:buFontTx/>
              <a:buChar char="•"/>
            </a:pPr>
            <a:r>
              <a:rPr lang="en-US" sz="3000" dirty="0">
                <a:solidFill>
                  <a:srgbClr val="000099"/>
                </a:solidFill>
              </a:rPr>
              <a:t> Condition</a:t>
            </a:r>
          </a:p>
          <a:p>
            <a:pPr>
              <a:lnSpc>
                <a:spcPct val="110000"/>
              </a:lnSpc>
            </a:pPr>
            <a:r>
              <a:rPr lang="en-US" sz="3000" dirty="0"/>
              <a:t>	Biological composition</a:t>
            </a:r>
          </a:p>
          <a:p>
            <a:pPr>
              <a:lnSpc>
                <a:spcPct val="110000"/>
              </a:lnSpc>
            </a:pPr>
            <a:r>
              <a:rPr lang="en-US" sz="3000" dirty="0"/>
              <a:t>	Spatial structure </a:t>
            </a:r>
          </a:p>
          <a:p>
            <a:pPr>
              <a:lnSpc>
                <a:spcPct val="110000"/>
              </a:lnSpc>
            </a:pPr>
            <a:r>
              <a:rPr lang="en-US" sz="3000" dirty="0"/>
              <a:t>	Biotic interactions </a:t>
            </a:r>
          </a:p>
          <a:p>
            <a:pPr>
              <a:lnSpc>
                <a:spcPct val="110000"/>
              </a:lnSpc>
              <a:buClr>
                <a:srgbClr val="FF3300"/>
              </a:buClr>
              <a:buFontTx/>
              <a:buChar char="•"/>
            </a:pPr>
            <a:r>
              <a:rPr lang="en-US" sz="3000" dirty="0">
                <a:solidFill>
                  <a:srgbClr val="FF33CC"/>
                </a:solidFill>
              </a:rPr>
              <a:t> </a:t>
            </a:r>
            <a:r>
              <a:rPr lang="en-US" sz="3000" dirty="0">
                <a:solidFill>
                  <a:srgbClr val="FF3300"/>
                </a:solidFill>
              </a:rPr>
              <a:t>Landscape context</a:t>
            </a:r>
          </a:p>
          <a:p>
            <a:r>
              <a:rPr lang="en-US" sz="3000" dirty="0"/>
              <a:t>	Environmental regimes and constraints 		Environmental connectivity </a:t>
            </a:r>
          </a:p>
        </p:txBody>
      </p:sp>
      <p:sp>
        <p:nvSpPr>
          <p:cNvPr id="108548" name="Rectangle 4"/>
          <p:cNvSpPr>
            <a:spLocks noChangeArrowheads="1"/>
          </p:cNvSpPr>
          <p:nvPr/>
        </p:nvSpPr>
        <p:spPr bwMode="auto">
          <a:xfrm>
            <a:off x="0" y="228600"/>
            <a:ext cx="7162800" cy="1143000"/>
          </a:xfrm>
          <a:prstGeom prst="rect">
            <a:avLst/>
          </a:prstGeom>
          <a:noFill/>
          <a:ln w="9525">
            <a:noFill/>
            <a:miter lim="800000"/>
            <a:headEnd/>
            <a:tailEnd/>
          </a:ln>
          <a:effectLst/>
        </p:spPr>
        <p:txBody>
          <a:bodyPr anchor="ctr"/>
          <a:lstStyle/>
          <a:p>
            <a:pPr algn="ctr"/>
            <a:r>
              <a:rPr lang="en-US" sz="4000" b="1" dirty="0">
                <a:effectLst>
                  <a:outerShdw blurRad="38100" dist="38100" dir="2700000" algn="tl">
                    <a:srgbClr val="000000"/>
                  </a:outerShdw>
                </a:effectLst>
              </a:rPr>
              <a:t>Key Ecological Factors</a:t>
            </a:r>
            <a:endParaRPr lang="en-US" sz="4800" b="1" dirty="0">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SRiver7.JPG"/>
          <p:cNvPicPr>
            <a:picLocks noChangeAspect="1"/>
          </p:cNvPicPr>
          <p:nvPr/>
        </p:nvPicPr>
        <p:blipFill>
          <a:blip r:embed="rId2" cstate="print"/>
          <a:srcRect/>
          <a:stretch>
            <a:fillRect/>
          </a:stretch>
        </p:blipFill>
        <p:spPr bwMode="auto">
          <a:xfrm>
            <a:off x="0" y="-8116"/>
            <a:ext cx="9144000" cy="6858000"/>
          </a:xfrm>
          <a:prstGeom prst="rect">
            <a:avLst/>
          </a:prstGeom>
          <a:noFill/>
          <a:ln w="9525">
            <a:noFill/>
            <a:miter lim="800000"/>
            <a:headEnd/>
            <a:tailEnd/>
          </a:ln>
        </p:spPr>
      </p:pic>
      <p:sp>
        <p:nvSpPr>
          <p:cNvPr id="3" name="TextBox 2"/>
          <p:cNvSpPr txBox="1"/>
          <p:nvPr/>
        </p:nvSpPr>
        <p:spPr>
          <a:xfrm>
            <a:off x="152400" y="6488668"/>
            <a:ext cx="3793026" cy="307777"/>
          </a:xfrm>
          <a:prstGeom prst="rect">
            <a:avLst/>
          </a:prstGeom>
          <a:noFill/>
        </p:spPr>
        <p:txBody>
          <a:bodyPr wrap="none" rtlCol="0">
            <a:spAutoFit/>
          </a:bodyPr>
          <a:lstStyle/>
          <a:p>
            <a:r>
              <a:rPr lang="en-US" sz="1400" dirty="0" smtClean="0">
                <a:solidFill>
                  <a:schemeClr val="bg1">
                    <a:lumMod val="75000"/>
                    <a:lumOff val="25000"/>
                  </a:schemeClr>
                </a:solidFill>
              </a:rPr>
              <a:t>Kayaking the Verde River through Cottonwood</a:t>
            </a:r>
            <a:endParaRPr lang="en-US" sz="1400" dirty="0">
              <a:solidFill>
                <a:schemeClr val="bg1">
                  <a:lumMod val="75000"/>
                  <a:lumOff val="25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6" name="Picture 4" descr="VerdeValleyGolf"/>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463877" name="Picture 5" descr="WonderingRiver"/>
          <p:cNvPicPr>
            <a:picLocks noChangeAspect="1" noChangeArrowheads="1"/>
          </p:cNvPicPr>
          <p:nvPr/>
        </p:nvPicPr>
        <p:blipFill>
          <a:blip r:embed="rId4" cstate="print"/>
          <a:srcRect/>
          <a:stretch>
            <a:fillRect/>
          </a:stretch>
        </p:blipFill>
        <p:spPr bwMode="auto">
          <a:xfrm>
            <a:off x="6457950" y="4867275"/>
            <a:ext cx="2439988" cy="1830388"/>
          </a:xfrm>
          <a:prstGeom prst="rect">
            <a:avLst/>
          </a:prstGeom>
          <a:noFill/>
          <a:ln w="9525">
            <a:solidFill>
              <a:schemeClr val="bg1"/>
            </a:solidFill>
            <a:miter lim="800000"/>
            <a:headEnd/>
            <a:tailEnd/>
          </a:ln>
        </p:spPr>
      </p:pic>
      <p:sp>
        <p:nvSpPr>
          <p:cNvPr id="463881" name="Text Box 9"/>
          <p:cNvSpPr txBox="1">
            <a:spLocks noChangeArrowheads="1"/>
          </p:cNvSpPr>
          <p:nvPr/>
        </p:nvSpPr>
        <p:spPr bwMode="auto">
          <a:xfrm>
            <a:off x="65088" y="6537325"/>
            <a:ext cx="2965450" cy="274638"/>
          </a:xfrm>
          <a:prstGeom prst="rect">
            <a:avLst/>
          </a:prstGeom>
          <a:noFill/>
          <a:ln w="9525">
            <a:noFill/>
            <a:miter lim="800000"/>
            <a:headEnd/>
            <a:tailEnd/>
          </a:ln>
          <a:effectLst/>
        </p:spPr>
        <p:txBody>
          <a:bodyPr wrap="none">
            <a:spAutoFit/>
          </a:bodyPr>
          <a:lstStyle/>
          <a:p>
            <a:r>
              <a:rPr lang="en-US" sz="1200" dirty="0">
                <a:solidFill>
                  <a:schemeClr val="bg1"/>
                </a:solidFill>
              </a:rPr>
              <a:t>Golf course – Verde Santa Fe, Cottonwood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463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IMGP0470.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6512767" y="6581001"/>
            <a:ext cx="2631233" cy="276999"/>
          </a:xfrm>
          <a:prstGeom prst="rect">
            <a:avLst/>
          </a:prstGeom>
          <a:noFill/>
        </p:spPr>
        <p:txBody>
          <a:bodyPr wrap="none" rtlCol="0">
            <a:spAutoFit/>
          </a:bodyPr>
          <a:lstStyle/>
          <a:p>
            <a:r>
              <a:rPr lang="en-US" sz="1200" dirty="0" smtClean="0">
                <a:solidFill>
                  <a:schemeClr val="bg1"/>
                </a:solidFill>
              </a:rPr>
              <a:t>Orchards and pasture in Camp Verde</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4" descr="K:\working\Marcos\2011 Oct Project Wet\AZ_Rivers_past.png"/>
          <p:cNvPicPr>
            <a:picLocks noChangeAspect="1" noChangeArrowheads="1"/>
          </p:cNvPicPr>
          <p:nvPr/>
        </p:nvPicPr>
        <p:blipFill>
          <a:blip r:embed="rId3" cstate="print"/>
          <a:srcRect l="18030" r="17577"/>
          <a:stretch>
            <a:fillRect/>
          </a:stretch>
        </p:blipFill>
        <p:spPr bwMode="auto">
          <a:xfrm>
            <a:off x="4343163" y="1371600"/>
            <a:ext cx="4572237" cy="5486400"/>
          </a:xfrm>
          <a:prstGeom prst="rect">
            <a:avLst/>
          </a:prstGeom>
          <a:noFill/>
          <a:ln w="9525">
            <a:noFill/>
            <a:miter lim="800000"/>
            <a:headEnd/>
            <a:tailEnd/>
          </a:ln>
        </p:spPr>
      </p:pic>
      <p:sp>
        <p:nvSpPr>
          <p:cNvPr id="24" name="Freeform 23"/>
          <p:cNvSpPr/>
          <p:nvPr/>
        </p:nvSpPr>
        <p:spPr>
          <a:xfrm>
            <a:off x="457200" y="5588000"/>
            <a:ext cx="674688" cy="158750"/>
          </a:xfrm>
          <a:custGeom>
            <a:avLst/>
            <a:gdLst>
              <a:gd name="connsiteX0" fmla="*/ 0 w 675409"/>
              <a:gd name="connsiteY0" fmla="*/ 157596 h 157596"/>
              <a:gd name="connsiteX1" fmla="*/ 280554 w 675409"/>
              <a:gd name="connsiteY1" fmla="*/ 1732 h 157596"/>
              <a:gd name="connsiteX2" fmla="*/ 477982 w 675409"/>
              <a:gd name="connsiteY2" fmla="*/ 147205 h 157596"/>
              <a:gd name="connsiteX3" fmla="*/ 675409 w 675409"/>
              <a:gd name="connsiteY3" fmla="*/ 43296 h 157596"/>
            </a:gdLst>
            <a:ahLst/>
            <a:cxnLst>
              <a:cxn ang="0">
                <a:pos x="connsiteX0" y="connsiteY0"/>
              </a:cxn>
              <a:cxn ang="0">
                <a:pos x="connsiteX1" y="connsiteY1"/>
              </a:cxn>
              <a:cxn ang="0">
                <a:pos x="connsiteX2" y="connsiteY2"/>
              </a:cxn>
              <a:cxn ang="0">
                <a:pos x="connsiteX3" y="connsiteY3"/>
              </a:cxn>
            </a:cxnLst>
            <a:rect l="l" t="t" r="r" b="b"/>
            <a:pathLst>
              <a:path w="675409" h="157596">
                <a:moveTo>
                  <a:pt x="0" y="157596"/>
                </a:moveTo>
                <a:cubicBezTo>
                  <a:pt x="100445" y="80530"/>
                  <a:pt x="200890" y="3464"/>
                  <a:pt x="280554" y="1732"/>
                </a:cubicBezTo>
                <a:cubicBezTo>
                  <a:pt x="360218" y="0"/>
                  <a:pt x="412173" y="140278"/>
                  <a:pt x="477982" y="147205"/>
                </a:cubicBezTo>
                <a:cubicBezTo>
                  <a:pt x="543791" y="154132"/>
                  <a:pt x="609600" y="98714"/>
                  <a:pt x="675409" y="43296"/>
                </a:cubicBez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5" name="TextBox 24"/>
          <p:cNvSpPr txBox="1"/>
          <p:nvPr/>
        </p:nvSpPr>
        <p:spPr>
          <a:xfrm>
            <a:off x="1143000" y="5467350"/>
            <a:ext cx="1676400" cy="400050"/>
          </a:xfrm>
          <a:prstGeom prst="rect">
            <a:avLst/>
          </a:prstGeom>
          <a:noFill/>
        </p:spPr>
        <p:txBody>
          <a:bodyPr wrap="none">
            <a:spAutoFit/>
          </a:bodyPr>
          <a:lstStyle/>
          <a:p>
            <a:pPr>
              <a:defRPr/>
            </a:pPr>
            <a:r>
              <a:rPr lang="en-US" sz="2000" dirty="0">
                <a:latin typeface="+mn-lt"/>
              </a:rPr>
              <a:t>Flowing Rivers</a:t>
            </a:r>
          </a:p>
        </p:txBody>
      </p:sp>
      <p:sp>
        <p:nvSpPr>
          <p:cNvPr id="43" name="Rectangle 2"/>
          <p:cNvSpPr txBox="1">
            <a:spLocks noChangeArrowheads="1"/>
          </p:cNvSpPr>
          <p:nvPr/>
        </p:nvSpPr>
        <p:spPr>
          <a:xfrm>
            <a:off x="228600" y="1981200"/>
            <a:ext cx="3962400" cy="762000"/>
          </a:xfrm>
          <a:prstGeom prst="rect">
            <a:avLst/>
          </a:prstGeom>
        </p:spPr>
        <p:txBody>
          <a:bodyPr/>
          <a:lstStyle/>
          <a:p>
            <a:pPr fontAlgn="auto">
              <a:spcBef>
                <a:spcPts val="0"/>
              </a:spcBef>
              <a:spcAft>
                <a:spcPts val="0"/>
              </a:spcAft>
              <a:defRPr/>
            </a:pPr>
            <a:r>
              <a:rPr lang="en-US" sz="4000" kern="0" dirty="0">
                <a:latin typeface="Georgia" pitchFamily="18" charset="0"/>
                <a:ea typeface="+mj-ea"/>
                <a:cs typeface="+mj-cs"/>
              </a:rPr>
              <a:t>Past</a:t>
            </a:r>
          </a:p>
        </p:txBody>
      </p:sp>
      <p:grpSp>
        <p:nvGrpSpPr>
          <p:cNvPr id="19" name="Group 26"/>
          <p:cNvGrpSpPr>
            <a:grpSpLocks/>
          </p:cNvGrpSpPr>
          <p:nvPr/>
        </p:nvGrpSpPr>
        <p:grpSpPr bwMode="auto">
          <a:xfrm>
            <a:off x="0" y="0"/>
            <a:ext cx="9144000" cy="1538288"/>
            <a:chOff x="0" y="0"/>
            <a:chExt cx="9144000" cy="1539013"/>
          </a:xfrm>
        </p:grpSpPr>
        <p:grpSp>
          <p:nvGrpSpPr>
            <p:cNvPr id="20" name="Group 25"/>
            <p:cNvGrpSpPr>
              <a:grpSpLocks/>
            </p:cNvGrpSpPr>
            <p:nvPr/>
          </p:nvGrpSpPr>
          <p:grpSpPr bwMode="auto">
            <a:xfrm>
              <a:off x="0" y="0"/>
              <a:ext cx="9144000" cy="1539013"/>
              <a:chOff x="0" y="0"/>
              <a:chExt cx="9144000" cy="1539013"/>
            </a:xfrm>
          </p:grpSpPr>
          <p:pic>
            <p:nvPicPr>
              <p:cNvPr id="22" name="Picture 8"/>
              <p:cNvPicPr>
                <a:picLocks noChangeAspect="1" noChangeArrowheads="1"/>
              </p:cNvPicPr>
              <p:nvPr/>
            </p:nvPicPr>
            <p:blipFill>
              <a:blip r:embed="rId4" cstate="print"/>
              <a:srcRect l="60956"/>
              <a:stretch>
                <a:fillRect/>
              </a:stretch>
            </p:blipFill>
            <p:spPr bwMode="auto">
              <a:xfrm>
                <a:off x="0" y="1"/>
                <a:ext cx="1295400" cy="1539012"/>
              </a:xfrm>
              <a:prstGeom prst="rect">
                <a:avLst/>
              </a:prstGeom>
              <a:noFill/>
              <a:ln w="9525">
                <a:noFill/>
                <a:miter lim="800000"/>
                <a:headEnd/>
                <a:tailEnd/>
              </a:ln>
            </p:spPr>
          </p:pic>
          <p:pic>
            <p:nvPicPr>
              <p:cNvPr id="23" name="Picture 8"/>
              <p:cNvPicPr>
                <a:picLocks noChangeAspect="1" noChangeArrowheads="1"/>
              </p:cNvPicPr>
              <p:nvPr/>
            </p:nvPicPr>
            <p:blipFill>
              <a:blip r:embed="rId4" cstate="print"/>
              <a:srcRect l="60956"/>
              <a:stretch>
                <a:fillRect/>
              </a:stretch>
            </p:blipFill>
            <p:spPr bwMode="auto">
              <a:xfrm>
                <a:off x="1295400" y="0"/>
                <a:ext cx="1295400" cy="1539012"/>
              </a:xfrm>
              <a:prstGeom prst="rect">
                <a:avLst/>
              </a:prstGeom>
              <a:noFill/>
              <a:ln w="9525">
                <a:noFill/>
                <a:miter lim="800000"/>
                <a:headEnd/>
                <a:tailEnd/>
              </a:ln>
            </p:spPr>
          </p:pic>
          <p:pic>
            <p:nvPicPr>
              <p:cNvPr id="26" name="Picture 8"/>
              <p:cNvPicPr>
                <a:picLocks noChangeAspect="1" noChangeArrowheads="1"/>
              </p:cNvPicPr>
              <p:nvPr/>
            </p:nvPicPr>
            <p:blipFill>
              <a:blip r:embed="rId4" cstate="print"/>
              <a:srcRect l="60956"/>
              <a:stretch>
                <a:fillRect/>
              </a:stretch>
            </p:blipFill>
            <p:spPr bwMode="auto">
              <a:xfrm>
                <a:off x="1981200" y="0"/>
                <a:ext cx="1295400" cy="1539012"/>
              </a:xfrm>
              <a:prstGeom prst="rect">
                <a:avLst/>
              </a:prstGeom>
              <a:noFill/>
              <a:ln w="9525">
                <a:noFill/>
                <a:miter lim="800000"/>
                <a:headEnd/>
                <a:tailEnd/>
              </a:ln>
            </p:spPr>
          </p:pic>
          <p:pic>
            <p:nvPicPr>
              <p:cNvPr id="27" name="Picture 8"/>
              <p:cNvPicPr>
                <a:picLocks noChangeAspect="1" noChangeArrowheads="1"/>
              </p:cNvPicPr>
              <p:nvPr/>
            </p:nvPicPr>
            <p:blipFill>
              <a:blip r:embed="rId4" cstate="print"/>
              <a:srcRect l="60956"/>
              <a:stretch>
                <a:fillRect/>
              </a:stretch>
            </p:blipFill>
            <p:spPr bwMode="auto">
              <a:xfrm>
                <a:off x="2667000" y="0"/>
                <a:ext cx="1295400" cy="1539012"/>
              </a:xfrm>
              <a:prstGeom prst="rect">
                <a:avLst/>
              </a:prstGeom>
              <a:noFill/>
              <a:ln w="9525">
                <a:noFill/>
                <a:miter lim="800000"/>
                <a:headEnd/>
                <a:tailEnd/>
              </a:ln>
            </p:spPr>
          </p:pic>
          <p:pic>
            <p:nvPicPr>
              <p:cNvPr id="28" name="Picture 8"/>
              <p:cNvPicPr>
                <a:picLocks noChangeAspect="1" noChangeArrowheads="1"/>
              </p:cNvPicPr>
              <p:nvPr/>
            </p:nvPicPr>
            <p:blipFill>
              <a:blip r:embed="rId4" cstate="print"/>
              <a:srcRect l="60956"/>
              <a:stretch>
                <a:fillRect/>
              </a:stretch>
            </p:blipFill>
            <p:spPr bwMode="auto">
              <a:xfrm>
                <a:off x="3962400" y="0"/>
                <a:ext cx="1295400" cy="1539012"/>
              </a:xfrm>
              <a:prstGeom prst="rect">
                <a:avLst/>
              </a:prstGeom>
              <a:noFill/>
              <a:ln w="9525">
                <a:noFill/>
                <a:miter lim="800000"/>
                <a:headEnd/>
                <a:tailEnd/>
              </a:ln>
            </p:spPr>
          </p:pic>
          <p:pic>
            <p:nvPicPr>
              <p:cNvPr id="29" name="Picture 8"/>
              <p:cNvPicPr>
                <a:picLocks noChangeAspect="1" noChangeArrowheads="1"/>
              </p:cNvPicPr>
              <p:nvPr/>
            </p:nvPicPr>
            <p:blipFill>
              <a:blip r:embed="rId4" cstate="print"/>
              <a:srcRect l="60956"/>
              <a:stretch>
                <a:fillRect/>
              </a:stretch>
            </p:blipFill>
            <p:spPr bwMode="auto">
              <a:xfrm>
                <a:off x="5257800" y="0"/>
                <a:ext cx="1295400" cy="1539012"/>
              </a:xfrm>
              <a:prstGeom prst="rect">
                <a:avLst/>
              </a:prstGeom>
              <a:noFill/>
              <a:ln w="9525">
                <a:noFill/>
                <a:miter lim="800000"/>
                <a:headEnd/>
                <a:tailEnd/>
              </a:ln>
            </p:spPr>
          </p:pic>
          <p:pic>
            <p:nvPicPr>
              <p:cNvPr id="30" name="Picture 8"/>
              <p:cNvPicPr>
                <a:picLocks noChangeAspect="1" noChangeArrowheads="1"/>
              </p:cNvPicPr>
              <p:nvPr/>
            </p:nvPicPr>
            <p:blipFill>
              <a:blip r:embed="rId4" cstate="print"/>
              <a:srcRect l="60956"/>
              <a:stretch>
                <a:fillRect/>
              </a:stretch>
            </p:blipFill>
            <p:spPr bwMode="auto">
              <a:xfrm>
                <a:off x="6553200" y="0"/>
                <a:ext cx="1295400" cy="1539012"/>
              </a:xfrm>
              <a:prstGeom prst="rect">
                <a:avLst/>
              </a:prstGeom>
              <a:noFill/>
              <a:ln w="9525">
                <a:noFill/>
                <a:miter lim="800000"/>
                <a:headEnd/>
                <a:tailEnd/>
              </a:ln>
            </p:spPr>
          </p:pic>
          <p:pic>
            <p:nvPicPr>
              <p:cNvPr id="31" name="Picture 8"/>
              <p:cNvPicPr>
                <a:picLocks noChangeAspect="1" noChangeArrowheads="1"/>
              </p:cNvPicPr>
              <p:nvPr/>
            </p:nvPicPr>
            <p:blipFill>
              <a:blip r:embed="rId4" cstate="print"/>
              <a:srcRect l="60956"/>
              <a:stretch>
                <a:fillRect/>
              </a:stretch>
            </p:blipFill>
            <p:spPr bwMode="auto">
              <a:xfrm>
                <a:off x="7848600" y="0"/>
                <a:ext cx="1295400" cy="1539012"/>
              </a:xfrm>
              <a:prstGeom prst="rect">
                <a:avLst/>
              </a:prstGeom>
              <a:noFill/>
              <a:ln w="9525">
                <a:noFill/>
                <a:miter lim="800000"/>
                <a:headEnd/>
                <a:tailEnd/>
              </a:ln>
            </p:spPr>
          </p:pic>
        </p:grpSp>
        <p:sp>
          <p:nvSpPr>
            <p:cNvPr id="21" name="Rectangle 20"/>
            <p:cNvSpPr/>
            <p:nvPr/>
          </p:nvSpPr>
          <p:spPr>
            <a:xfrm>
              <a:off x="1295400" y="0"/>
              <a:ext cx="7848600" cy="1448482"/>
            </a:xfrm>
            <a:prstGeom prst="rect">
              <a:avLst/>
            </a:prstGeom>
            <a:solidFill>
              <a:srgbClr val="173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2" name="Rectangle 2"/>
          <p:cNvSpPr txBox="1">
            <a:spLocks noChangeArrowheads="1"/>
          </p:cNvSpPr>
          <p:nvPr/>
        </p:nvSpPr>
        <p:spPr>
          <a:xfrm>
            <a:off x="1600200" y="381000"/>
            <a:ext cx="7239000" cy="762000"/>
          </a:xfrm>
          <a:prstGeom prst="rect">
            <a:avLst/>
          </a:prstGeom>
        </p:spPr>
        <p:txBody>
          <a:bodyPr/>
          <a:lstStyle/>
          <a:p>
            <a:pPr fontAlgn="auto">
              <a:spcBef>
                <a:spcPts val="0"/>
              </a:spcBef>
              <a:spcAft>
                <a:spcPts val="0"/>
              </a:spcAft>
              <a:defRPr/>
            </a:pPr>
            <a:r>
              <a:rPr lang="en-US" sz="3600" kern="0" dirty="0" smtClean="0">
                <a:solidFill>
                  <a:schemeClr val="bg1"/>
                </a:solidFill>
                <a:latin typeface="Georgia" pitchFamily="18" charset="0"/>
                <a:ea typeface="+mj-ea"/>
                <a:cs typeface="+mj-cs"/>
              </a:rPr>
              <a:t>Choices for Our Changing Rivers</a:t>
            </a:r>
            <a:endParaRPr lang="en-US" sz="3600" kern="0" dirty="0">
              <a:solidFill>
                <a:schemeClr val="bg1"/>
              </a:solidFill>
              <a:latin typeface="Georgia" pitchFamily="18" charset="0"/>
              <a:ea typeface="+mj-ea"/>
              <a:cs typeface="+mj-cs"/>
            </a:endParaRPr>
          </a:p>
        </p:txBody>
      </p:sp>
    </p:spTree>
    <p:extLst>
      <p:ext uri="{BB962C8B-B14F-4D97-AF65-F5344CB8AC3E}">
        <p14:creationId xmlns:p14="http://schemas.microsoft.com/office/powerpoint/2010/main" val="24103630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686</TotalTime>
  <Words>2548</Words>
  <Application>Microsoft Office PowerPoint</Application>
  <PresentationFormat>On-screen Show (4:3)</PresentationFormat>
  <Paragraphs>360</Paragraphs>
  <Slides>57</Slides>
  <Notes>36</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57</vt:i4>
      </vt:variant>
    </vt:vector>
  </HeadingPairs>
  <TitlesOfParts>
    <vt:vector size="61" baseType="lpstr">
      <vt:lpstr>Flow</vt:lpstr>
      <vt:lpstr>Chart</vt:lpstr>
      <vt:lpstr>Bitmap Image</vt:lpstr>
      <vt:lpstr>SPW 10.0 Graph</vt:lpstr>
      <vt:lpstr>Rivers and People</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Science and Policy</vt:lpstr>
      <vt:lpstr>Ecosystem Water Needs</vt:lpstr>
      <vt:lpstr>Environmental Flows </vt:lpstr>
      <vt:lpstr>PowerPoint Presentation</vt:lpstr>
      <vt:lpstr>PowerPoint Presentation</vt:lpstr>
      <vt:lpstr>PowerPoint Presentation</vt:lpstr>
      <vt:lpstr>Tying Biologic Needs to Hydrologic Conditions</vt:lpstr>
      <vt:lpstr>The Verde River – three USGS gages</vt:lpstr>
      <vt:lpstr>PowerPoint Presentation</vt:lpstr>
      <vt:lpstr>How do we DO it?</vt:lpstr>
      <vt:lpstr>Generic Freshwater Integrity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Thresholds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Determining flow-ecology associations</vt:lpstr>
      <vt:lpstr>U.S. Examples</vt:lpstr>
      <vt:lpstr>PowerPoint Presentation</vt:lpstr>
      <vt:lpstr>PowerPoint Presentation</vt:lpstr>
      <vt:lpstr>Example Freshwater Conservation Targets</vt:lpstr>
      <vt:lpstr>A Framework for  Assessing Target Integrity</vt:lpstr>
      <vt:lpstr>Key Ecological Factors</vt:lpstr>
      <vt:lpstr>PowerPoint Presentation</vt:lpstr>
    </vt:vector>
  </TitlesOfParts>
  <Company>The Nature Conservancy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Jeanmarie Haney</dc:creator>
  <cp:lastModifiedBy>Sally Wittlinger</cp:lastModifiedBy>
  <cp:revision>60</cp:revision>
  <dcterms:created xsi:type="dcterms:W3CDTF">2011-03-07T01:51:19Z</dcterms:created>
  <dcterms:modified xsi:type="dcterms:W3CDTF">2012-07-19T19:21:13Z</dcterms:modified>
</cp:coreProperties>
</file>