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60" r:id="rId4"/>
    <p:sldId id="259" r:id="rId5"/>
    <p:sldId id="263" r:id="rId6"/>
    <p:sldId id="265" r:id="rId7"/>
    <p:sldId id="266" r:id="rId8"/>
    <p:sldId id="269" r:id="rId9"/>
    <p:sldId id="267" r:id="rId10"/>
    <p:sldId id="270" r:id="rId11"/>
    <p:sldId id="273" r:id="rId12"/>
    <p:sldId id="268"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33" autoAdjust="0"/>
  </p:normalViewPr>
  <p:slideViewPr>
    <p:cSldViewPr>
      <p:cViewPr varScale="1">
        <p:scale>
          <a:sx n="50" d="100"/>
          <a:sy n="50" d="100"/>
        </p:scale>
        <p:origin x="-172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A38EC-138E-4874-9644-41D8CF6784E3}" type="datetimeFigureOut">
              <a:rPr lang="en-US" smtClean="0"/>
              <a:pPr/>
              <a:t>7/18/2011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AE780-19A0-4A0E-B1FA-0462190ED2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Over the last decade, a global consensus emerged around the idea of water as a fundamental human right. The United Nations (UN) Committee on Economic, Social and Cultural Rights General Comment 15 requires national governments to make progress toward providing “sufficient, safe, acceptable, physically accessible and affordable water” for all citizens. </a:t>
            </a:r>
            <a:r>
              <a:rPr lang="en-US" sz="1200" kern="1200" baseline="0" dirty="0" smtClean="0">
                <a:solidFill>
                  <a:schemeClr val="tx1"/>
                </a:solidFill>
                <a:latin typeface="+mn-lt"/>
                <a:ea typeface="+mn-ea"/>
                <a:cs typeface="+mn-cs"/>
              </a:rPr>
              <a:t> However, t</a:t>
            </a:r>
            <a:r>
              <a:rPr lang="en-US" sz="1200" kern="1200" dirty="0" smtClean="0">
                <a:solidFill>
                  <a:schemeClr val="tx1"/>
                </a:solidFill>
                <a:latin typeface="+mn-lt"/>
                <a:ea typeface="+mn-ea"/>
                <a:cs typeface="+mn-cs"/>
              </a:rPr>
              <a:t>his goal is not without political dissent</a:t>
            </a:r>
            <a:r>
              <a:rPr lang="en-US" sz="1200" kern="1200" baseline="0" dirty="0" smtClean="0">
                <a:solidFill>
                  <a:schemeClr val="tx1"/>
                </a:solidFill>
                <a:latin typeface="+mn-lt"/>
                <a:ea typeface="+mn-ea"/>
                <a:cs typeface="+mn-cs"/>
              </a:rPr>
              <a:t> which </a:t>
            </a:r>
            <a:r>
              <a:rPr lang="en-US" sz="1200" kern="1200" dirty="0" smtClean="0">
                <a:solidFill>
                  <a:schemeClr val="tx1"/>
                </a:solidFill>
                <a:latin typeface="+mn-lt"/>
                <a:ea typeface="+mn-ea"/>
                <a:cs typeface="+mn-cs"/>
              </a:rPr>
              <a:t>speaks to a key tension in current global debates around the human right to water: how do we determine what is fair? Specifically: what should people’s entitlements and expectations be with regard to water access and availability?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problem is not just confined to forging international agreements. National governments struggle to translate global guidelines into locally appropriate and effective policies.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basic problem of how to define fair rights to water is also critical to untangling the complex debates around how water law and policy are framed and implemented.  Considerations of how principles of fairness around water vary from place to place generally fail to inform the policy debate because even the most basic comparative research on this point is lacking (cf. </a:t>
            </a:r>
            <a:r>
              <a:rPr lang="en-US" sz="1200" kern="1200" dirty="0" err="1" smtClean="0">
                <a:solidFill>
                  <a:schemeClr val="tx1"/>
                </a:solidFill>
                <a:latin typeface="+mn-lt"/>
                <a:ea typeface="+mn-ea"/>
                <a:cs typeface="+mn-cs"/>
              </a:rPr>
              <a:t>Syme</a:t>
            </a:r>
            <a:r>
              <a:rPr lang="en-US" sz="1200" kern="1200" dirty="0" smtClean="0">
                <a:solidFill>
                  <a:schemeClr val="tx1"/>
                </a:solidFill>
                <a:latin typeface="+mn-lt"/>
                <a:ea typeface="+mn-ea"/>
                <a:cs typeface="+mn-cs"/>
              </a:rPr>
              <a:t> et al. 2000).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a:t>
            </a:r>
            <a:r>
              <a:rPr lang="en-US" sz="1200" kern="1200" baseline="0" dirty="0" smtClean="0">
                <a:solidFill>
                  <a:schemeClr val="tx1"/>
                </a:solidFill>
                <a:latin typeface="+mn-lt"/>
                <a:ea typeface="+mn-ea"/>
                <a:cs typeface="+mn-cs"/>
              </a:rPr>
              <a:t> today, I will discuss the frame of our study that deals with comparative research on the issue of water access and availability – and ultimately a cross-cultural study on fairness and equity as it relates to water issues.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mn-lt"/>
                <a:ea typeface="+mn-ea"/>
                <a:cs typeface="+mn-cs"/>
              </a:rPr>
              <a:t>A distinction between equity and equality is important to addressing these questions, and one that is commonly made by scholars interested in the social dimensions of water management (e.g., Ingram et al. 2008 , </a:t>
            </a:r>
            <a:r>
              <a:rPr lang="en-US" sz="1200" kern="1200" dirty="0" err="1" smtClean="0">
                <a:solidFill>
                  <a:schemeClr val="tx1"/>
                </a:solidFill>
                <a:latin typeface="+mn-lt"/>
                <a:ea typeface="+mn-ea"/>
                <a:cs typeface="+mn-cs"/>
              </a:rPr>
              <a:t>Boelens</a:t>
            </a:r>
            <a:r>
              <a:rPr lang="en-US" sz="1200" kern="1200" dirty="0" smtClean="0">
                <a:solidFill>
                  <a:schemeClr val="tx1"/>
                </a:solidFill>
                <a:latin typeface="+mn-lt"/>
                <a:ea typeface="+mn-ea"/>
                <a:cs typeface="+mn-cs"/>
              </a:rPr>
              <a:t> 1998) – which we term </a:t>
            </a:r>
            <a:r>
              <a:rPr lang="en-US" sz="1200" kern="1200" dirty="0" err="1" smtClean="0">
                <a:solidFill>
                  <a:schemeClr val="tx1"/>
                </a:solidFill>
                <a:latin typeface="+mn-lt"/>
                <a:ea typeface="+mn-ea"/>
                <a:cs typeface="+mn-cs"/>
              </a:rPr>
              <a:t>ethnohydrology</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sad reality of water distribution today is that neither, equity or equality is close to being realized. Over the last thirty years, water sector reforms, for the most part, have ignored or even undermined both equity and equality while focusing instead on economic efficiency (</a:t>
            </a:r>
            <a:r>
              <a:rPr lang="en-US" sz="1200" kern="1200" dirty="0" err="1" smtClean="0">
                <a:solidFill>
                  <a:schemeClr val="tx1"/>
                </a:solidFill>
                <a:latin typeface="+mn-lt"/>
                <a:ea typeface="+mn-ea"/>
                <a:cs typeface="+mn-cs"/>
              </a:rPr>
              <a:t>Araral</a:t>
            </a:r>
            <a:r>
              <a:rPr lang="en-US" sz="1200" kern="1200" dirty="0" smtClean="0">
                <a:solidFill>
                  <a:schemeClr val="tx1"/>
                </a:solidFill>
                <a:latin typeface="+mn-lt"/>
                <a:ea typeface="+mn-ea"/>
                <a:cs typeface="+mn-cs"/>
              </a:rPr>
              <a:t> 2010). The efficiency approach treats water as a commodity, favors economic incentives over rules and regulations, and assumes that markets more efficiently allocate water than public enterprises (Ingram et al. 2008). </a:t>
            </a:r>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is “Ethnohydrology”?  We term </a:t>
            </a:r>
            <a:r>
              <a:rPr lang="en-US" baseline="0" dirty="0" err="1" smtClean="0"/>
              <a:t>ethnohydrology</a:t>
            </a:r>
            <a:r>
              <a:rPr lang="en-US" baseline="0" dirty="0" smtClean="0"/>
              <a:t> as locally situated, cultural knowledge of water.  Previous researchers has defined that the cultural knowledge surrounding water can be organized across two different dimensions: the first being spiritual and ritual beliefs about water; the second being the knowledge of water quality and its management.  We take a focus on the second dimension – water quality and its management.  And, we are seeking ways to better define </a:t>
            </a:r>
            <a:r>
              <a:rPr lang="en-US" baseline="0" dirty="0" err="1" smtClean="0"/>
              <a:t>ethnohydrology</a:t>
            </a:r>
            <a:r>
              <a:rPr lang="en-US" baseline="0" dirty="0" smtClean="0"/>
              <a:t> with our research design in a global setting through cross-cultural comparative analysis.  </a:t>
            </a:r>
          </a:p>
        </p:txBody>
      </p:sp>
      <p:sp>
        <p:nvSpPr>
          <p:cNvPr id="4" name="Slide Number Placeholder 3"/>
          <p:cNvSpPr>
            <a:spLocks noGrp="1"/>
          </p:cNvSpPr>
          <p:nvPr>
            <p:ph type="sldNum" sz="quarter" idx="10"/>
          </p:nvPr>
        </p:nvSpPr>
        <p:spPr/>
        <p:txBody>
          <a:bodyPr/>
          <a:lstStyle/>
          <a:p>
            <a:fld id="{8A0AE780-19A0-4A0E-B1FA-0462190ED24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Infrastructure</a:t>
            </a:r>
          </a:p>
          <a:p>
            <a:r>
              <a:rPr lang="en-US" sz="1200" u="sng" kern="1200" dirty="0" smtClean="0">
                <a:solidFill>
                  <a:schemeClr val="tx1"/>
                </a:solidFill>
                <a:latin typeface="+mn-lt"/>
                <a:ea typeface="+mn-ea"/>
                <a:cs typeface="+mn-cs"/>
              </a:rPr>
              <a:t>Detailed Description</a:t>
            </a:r>
            <a:r>
              <a:rPr lang="en-US" sz="1200" kern="1200" dirty="0" smtClean="0">
                <a:solidFill>
                  <a:schemeClr val="tx1"/>
                </a:solidFill>
                <a:latin typeface="+mn-lt"/>
                <a:ea typeface="+mn-ea"/>
                <a:cs typeface="+mn-cs"/>
              </a:rPr>
              <a:t>: This meta-theme entails descriptions of the physical system through which people obtain water. </a:t>
            </a:r>
          </a:p>
          <a:p>
            <a:r>
              <a:rPr lang="en-US" sz="1200" u="sng" kern="1200" dirty="0" smtClean="0">
                <a:solidFill>
                  <a:schemeClr val="tx1"/>
                </a:solidFill>
                <a:latin typeface="+mn-lt"/>
                <a:ea typeface="+mn-ea"/>
                <a:cs typeface="+mn-cs"/>
              </a:rPr>
              <a:t>Inclusion Criteria</a:t>
            </a:r>
            <a:r>
              <a:rPr lang="en-US" sz="1200" kern="1200" dirty="0" smtClean="0">
                <a:solidFill>
                  <a:schemeClr val="tx1"/>
                </a:solidFill>
                <a:latin typeface="+mn-lt"/>
                <a:ea typeface="+mn-ea"/>
                <a:cs typeface="+mn-cs"/>
              </a:rPr>
              <a:t>: All discussion of pipes, tanks, water pressure, or other water delivery systems, including mobile water delivery (e.g., water trucks), discussions of how the infrastructure has changed / improved, and descriptions of water coming from the tap. </a:t>
            </a:r>
          </a:p>
          <a:p>
            <a:r>
              <a:rPr lang="en-US" sz="1200" u="sng" kern="1200" dirty="0" smtClean="0">
                <a:solidFill>
                  <a:schemeClr val="tx1"/>
                </a:solidFill>
                <a:latin typeface="+mn-lt"/>
                <a:ea typeface="+mn-ea"/>
                <a:cs typeface="+mn-cs"/>
              </a:rPr>
              <a:t>Exclusion Criteria</a:t>
            </a:r>
            <a:r>
              <a:rPr lang="en-US" sz="1200" kern="1200" dirty="0" smtClean="0">
                <a:solidFill>
                  <a:schemeClr val="tx1"/>
                </a:solidFill>
                <a:latin typeface="+mn-lt"/>
                <a:ea typeface="+mn-ea"/>
                <a:cs typeface="+mn-cs"/>
              </a:rPr>
              <a:t>: Statements describing access to water or water quantity but do not mention the physical infrastructure through which water is obtained; exclude water sources; exclude social organization; exclude water trucks if not referring to the truck itself (e.g., exclude references to the water truck driver or to the rules by which trucks operate)</a:t>
            </a:r>
          </a:p>
          <a:p>
            <a:r>
              <a:rPr lang="en-US" sz="1200" u="sng" kern="1200" dirty="0" smtClean="0">
                <a:solidFill>
                  <a:schemeClr val="tx1"/>
                </a:solidFill>
                <a:latin typeface="+mn-lt"/>
                <a:ea typeface="+mn-ea"/>
                <a:cs typeface="+mn-cs"/>
              </a:rPr>
              <a:t>Typical Exemplars</a:t>
            </a:r>
            <a:r>
              <a:rPr lang="en-US" sz="1200" kern="1200" dirty="0" smtClean="0">
                <a:solidFill>
                  <a:schemeClr val="tx1"/>
                </a:solidFill>
                <a:latin typeface="+mn-lt"/>
                <a:ea typeface="+mn-ea"/>
                <a:cs typeface="+mn-cs"/>
              </a:rPr>
              <a:t>: improved infrastructure; pipes around the village</a:t>
            </a:r>
          </a:p>
          <a:p>
            <a:r>
              <a:rPr lang="en-US" sz="1200" u="sng" kern="1200" dirty="0" smtClean="0">
                <a:solidFill>
                  <a:schemeClr val="tx1"/>
                </a:solidFill>
                <a:latin typeface="+mn-lt"/>
                <a:ea typeface="+mn-ea"/>
                <a:cs typeface="+mn-cs"/>
              </a:rPr>
              <a:t>Atypical Exemplars</a:t>
            </a:r>
            <a:r>
              <a:rPr lang="en-US" sz="1200" kern="1200" dirty="0" smtClean="0">
                <a:solidFill>
                  <a:schemeClr val="tx1"/>
                </a:solidFill>
                <a:latin typeface="+mn-lt"/>
                <a:ea typeface="+mn-ea"/>
                <a:cs typeface="+mn-cs"/>
              </a:rPr>
              <a:t>: past inadequacy of water system</a:t>
            </a:r>
          </a:p>
          <a:p>
            <a:r>
              <a:rPr lang="en-US" sz="1200" u="sng" kern="1200" dirty="0" smtClean="0">
                <a:solidFill>
                  <a:schemeClr val="tx1"/>
                </a:solidFill>
                <a:latin typeface="+mn-lt"/>
                <a:ea typeface="+mn-ea"/>
                <a:cs typeface="+mn-cs"/>
              </a:rPr>
              <a:t>Close but no:</a:t>
            </a:r>
            <a:r>
              <a:rPr lang="en-US" sz="1200" kern="1200" dirty="0" smtClean="0">
                <a:solidFill>
                  <a:schemeClr val="tx1"/>
                </a:solidFill>
                <a:latin typeface="+mn-lt"/>
                <a:ea typeface="+mn-ea"/>
                <a:cs typeface="+mn-cs"/>
              </a:rPr>
              <a:t> previously only one water source</a:t>
            </a:r>
          </a:p>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Water quantity</a:t>
            </a:r>
          </a:p>
          <a:p>
            <a:r>
              <a:rPr lang="en-US" sz="1200" u="sng" kern="1200" dirty="0" smtClean="0">
                <a:solidFill>
                  <a:schemeClr val="tx1"/>
                </a:solidFill>
                <a:latin typeface="+mn-lt"/>
                <a:ea typeface="+mn-ea"/>
                <a:cs typeface="+mn-cs"/>
              </a:rPr>
              <a:t>Detailed Description</a:t>
            </a:r>
            <a:r>
              <a:rPr lang="en-US" sz="1200" kern="1200" dirty="0" smtClean="0">
                <a:solidFill>
                  <a:schemeClr val="tx1"/>
                </a:solidFill>
                <a:latin typeface="+mn-lt"/>
                <a:ea typeface="+mn-ea"/>
                <a:cs typeface="+mn-cs"/>
              </a:rPr>
              <a:t>: This meta-theme includes statements of the amount of water that people have or perceive to exist. </a:t>
            </a:r>
          </a:p>
          <a:p>
            <a:r>
              <a:rPr lang="en-US" sz="1200" u="sng" kern="1200" dirty="0" smtClean="0">
                <a:solidFill>
                  <a:schemeClr val="tx1"/>
                </a:solidFill>
                <a:latin typeface="+mn-lt"/>
                <a:ea typeface="+mn-ea"/>
                <a:cs typeface="+mn-cs"/>
              </a:rPr>
              <a:t>Inclusion Criteria</a:t>
            </a:r>
            <a:r>
              <a:rPr lang="en-US" sz="1200" kern="1200" dirty="0" smtClean="0">
                <a:solidFill>
                  <a:schemeClr val="tx1"/>
                </a:solidFill>
                <a:latin typeface="+mn-lt"/>
                <a:ea typeface="+mn-ea"/>
                <a:cs typeface="+mn-cs"/>
              </a:rPr>
              <a:t>: Statements regarding the amount of water available, size of water allotment, the amount of water available to use, water as essential, statements regarding the conservation of water (or lack thereof), statements about water restrictions.</a:t>
            </a:r>
          </a:p>
          <a:p>
            <a:r>
              <a:rPr lang="en-US" sz="1200" u="sng" kern="1200" dirty="0" smtClean="0">
                <a:solidFill>
                  <a:schemeClr val="tx1"/>
                </a:solidFill>
                <a:latin typeface="+mn-lt"/>
                <a:ea typeface="+mn-ea"/>
                <a:cs typeface="+mn-cs"/>
              </a:rPr>
              <a:t>Exclusion Criteria</a:t>
            </a:r>
            <a:r>
              <a:rPr lang="en-US" sz="1200" kern="1200" dirty="0" smtClean="0">
                <a:solidFill>
                  <a:schemeClr val="tx1"/>
                </a:solidFill>
                <a:latin typeface="+mn-lt"/>
                <a:ea typeface="+mn-ea"/>
                <a:cs typeface="+mn-cs"/>
              </a:rPr>
              <a:t>: Statements describing water sources or water rights. Statements not explicitly describing quantity of water available. Statements referring to the consistency or reliability of water supply. </a:t>
            </a:r>
          </a:p>
          <a:p>
            <a:r>
              <a:rPr lang="en-US" sz="1200" u="sng" kern="1200" dirty="0" smtClean="0">
                <a:solidFill>
                  <a:schemeClr val="tx1"/>
                </a:solidFill>
                <a:latin typeface="+mn-lt"/>
                <a:ea typeface="+mn-ea"/>
                <a:cs typeface="+mn-cs"/>
              </a:rPr>
              <a:t>Typical Exemplars</a:t>
            </a:r>
            <a:r>
              <a:rPr lang="en-US" sz="1200" kern="1200" dirty="0" smtClean="0">
                <a:solidFill>
                  <a:schemeClr val="tx1"/>
                </a:solidFill>
                <a:latin typeface="+mn-lt"/>
                <a:ea typeface="+mn-ea"/>
                <a:cs typeface="+mn-cs"/>
              </a:rPr>
              <a:t>: ample water; water scarcity</a:t>
            </a:r>
          </a:p>
          <a:p>
            <a:r>
              <a:rPr lang="en-US" sz="1200" u="sng" kern="1200" dirty="0" smtClean="0">
                <a:solidFill>
                  <a:schemeClr val="tx1"/>
                </a:solidFill>
                <a:latin typeface="+mn-lt"/>
                <a:ea typeface="+mn-ea"/>
                <a:cs typeface="+mn-cs"/>
              </a:rPr>
              <a:t>Atypical Exemplars</a:t>
            </a:r>
            <a:r>
              <a:rPr lang="en-US" sz="1200" kern="1200" dirty="0" smtClean="0">
                <a:solidFill>
                  <a:schemeClr val="tx1"/>
                </a:solidFill>
                <a:latin typeface="+mn-lt"/>
                <a:ea typeface="+mn-ea"/>
                <a:cs typeface="+mn-cs"/>
              </a:rPr>
              <a:t>: potential future water shortage</a:t>
            </a:r>
          </a:p>
          <a:p>
            <a:r>
              <a:rPr lang="en-US" sz="1200" u="sng" kern="1200" dirty="0" smtClean="0">
                <a:solidFill>
                  <a:schemeClr val="tx1"/>
                </a:solidFill>
                <a:latin typeface="+mn-lt"/>
                <a:ea typeface="+mn-ea"/>
                <a:cs typeface="+mn-cs"/>
              </a:rPr>
              <a:t>Close but no:</a:t>
            </a:r>
            <a:r>
              <a:rPr lang="en-US" sz="1200" kern="1200" dirty="0" smtClean="0">
                <a:solidFill>
                  <a:schemeClr val="tx1"/>
                </a:solidFill>
                <a:latin typeface="+mn-lt"/>
                <a:ea typeface="+mn-ea"/>
                <a:cs typeface="+mn-cs"/>
              </a:rPr>
              <a:t> water is available in multiple places; water is important</a:t>
            </a:r>
          </a:p>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Access to water</a:t>
            </a:r>
          </a:p>
          <a:p>
            <a:r>
              <a:rPr lang="en-US" sz="1200" u="sng" kern="1200" dirty="0" smtClean="0">
                <a:solidFill>
                  <a:schemeClr val="tx1"/>
                </a:solidFill>
                <a:latin typeface="+mn-lt"/>
                <a:ea typeface="+mn-ea"/>
                <a:cs typeface="+mn-cs"/>
              </a:rPr>
              <a:t>Detailed Description</a:t>
            </a:r>
            <a:r>
              <a:rPr lang="en-US" sz="1200" kern="1200" dirty="0" smtClean="0">
                <a:solidFill>
                  <a:schemeClr val="tx1"/>
                </a:solidFill>
                <a:latin typeface="+mn-lt"/>
                <a:ea typeface="+mn-ea"/>
                <a:cs typeface="+mn-cs"/>
              </a:rPr>
              <a:t>: This meta-theme covers all statements that entail accessing water. </a:t>
            </a:r>
          </a:p>
          <a:p>
            <a:r>
              <a:rPr lang="en-US" sz="1200" u="sng" kern="1200" dirty="0" smtClean="0">
                <a:solidFill>
                  <a:schemeClr val="tx1"/>
                </a:solidFill>
                <a:latin typeface="+mn-lt"/>
                <a:ea typeface="+mn-ea"/>
                <a:cs typeface="+mn-cs"/>
              </a:rPr>
              <a:t>Inclusion Criteria</a:t>
            </a:r>
            <a:r>
              <a:rPr lang="en-US" sz="1200" kern="1200" dirty="0" smtClean="0">
                <a:solidFill>
                  <a:schemeClr val="tx1"/>
                </a:solidFill>
                <a:latin typeface="+mn-lt"/>
                <a:ea typeface="+mn-ea"/>
                <a:cs typeface="+mn-cs"/>
              </a:rPr>
              <a:t>: Access to water includes discussions of differential access to water; consistency in water access; locations where water is obtained; difficulties or lack thereof in obtaining water; ability to access water via water trucks; un/fairness in water access, and whether you can access water in the home/tap. </a:t>
            </a:r>
          </a:p>
          <a:p>
            <a:r>
              <a:rPr lang="en-US" sz="1200" u="sng" kern="1200" dirty="0" smtClean="0">
                <a:solidFill>
                  <a:schemeClr val="tx1"/>
                </a:solidFill>
                <a:latin typeface="+mn-lt"/>
                <a:ea typeface="+mn-ea"/>
                <a:cs typeface="+mn-cs"/>
              </a:rPr>
              <a:t>Exclusion Criteria</a:t>
            </a:r>
            <a:r>
              <a:rPr lang="en-US" sz="1200" kern="1200" dirty="0" smtClean="0">
                <a:solidFill>
                  <a:schemeClr val="tx1"/>
                </a:solidFill>
                <a:latin typeface="+mn-lt"/>
                <a:ea typeface="+mn-ea"/>
                <a:cs typeface="+mn-cs"/>
              </a:rPr>
              <a:t>: Descriptions of water amounts, need for water, water quality, water use, or water infrastructure without mentioning access.</a:t>
            </a:r>
          </a:p>
          <a:p>
            <a:r>
              <a:rPr lang="en-US" sz="1200" u="sng" kern="1200" dirty="0" smtClean="0">
                <a:solidFill>
                  <a:schemeClr val="tx1"/>
                </a:solidFill>
                <a:latin typeface="+mn-lt"/>
                <a:ea typeface="+mn-ea"/>
                <a:cs typeface="+mn-cs"/>
              </a:rPr>
              <a:t>Typical Exemplars</a:t>
            </a:r>
            <a:r>
              <a:rPr lang="en-US" sz="1200" kern="1200" dirty="0" smtClean="0">
                <a:solidFill>
                  <a:schemeClr val="tx1"/>
                </a:solidFill>
                <a:latin typeface="+mn-lt"/>
                <a:ea typeface="+mn-ea"/>
                <a:cs typeface="+mn-cs"/>
              </a:rPr>
              <a:t>: everyone has access to water; inconsistent water access</a:t>
            </a:r>
          </a:p>
          <a:p>
            <a:r>
              <a:rPr lang="en-US" sz="1200" u="sng" kern="1200" dirty="0" smtClean="0">
                <a:solidFill>
                  <a:schemeClr val="tx1"/>
                </a:solidFill>
                <a:latin typeface="+mn-lt"/>
                <a:ea typeface="+mn-ea"/>
                <a:cs typeface="+mn-cs"/>
              </a:rPr>
              <a:t>Atypical Exemplars</a:t>
            </a:r>
            <a:r>
              <a:rPr lang="en-US" sz="1200" kern="1200" dirty="0" smtClean="0">
                <a:solidFill>
                  <a:schemeClr val="tx1"/>
                </a:solidFill>
                <a:latin typeface="+mn-lt"/>
                <a:ea typeface="+mn-ea"/>
                <a:cs typeface="+mn-cs"/>
              </a:rPr>
              <a:t>:  procedural difficulties (in obtaining water)</a:t>
            </a:r>
          </a:p>
          <a:p>
            <a:r>
              <a:rPr lang="en-US" sz="1200" u="sng" kern="1200" dirty="0" smtClean="0">
                <a:solidFill>
                  <a:schemeClr val="tx1"/>
                </a:solidFill>
                <a:latin typeface="+mn-lt"/>
                <a:ea typeface="+mn-ea"/>
                <a:cs typeface="+mn-cs"/>
              </a:rPr>
              <a:t>Close but no:</a:t>
            </a:r>
            <a:r>
              <a:rPr lang="en-US" sz="1200" kern="1200" dirty="0" smtClean="0">
                <a:solidFill>
                  <a:schemeClr val="tx1"/>
                </a:solidFill>
                <a:latin typeface="+mn-lt"/>
                <a:ea typeface="+mn-ea"/>
                <a:cs typeface="+mn-cs"/>
              </a:rPr>
              <a:t> pipes around the village</a:t>
            </a:r>
          </a:p>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u="sng"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Water cost</a:t>
            </a:r>
          </a:p>
          <a:p>
            <a:r>
              <a:rPr lang="en-US" sz="1200" u="sng" kern="1200" dirty="0" smtClean="0">
                <a:solidFill>
                  <a:schemeClr val="tx1"/>
                </a:solidFill>
                <a:latin typeface="+mn-lt"/>
                <a:ea typeface="+mn-ea"/>
                <a:cs typeface="+mn-cs"/>
              </a:rPr>
              <a:t>Detailed Description</a:t>
            </a:r>
            <a:r>
              <a:rPr lang="en-US" sz="1200" kern="1200" dirty="0" smtClean="0">
                <a:solidFill>
                  <a:schemeClr val="tx1"/>
                </a:solidFill>
                <a:latin typeface="+mn-lt"/>
                <a:ea typeface="+mn-ea"/>
                <a:cs typeface="+mn-cs"/>
              </a:rPr>
              <a:t>: This meta-theme covers descriptions relating to the cost of water. </a:t>
            </a:r>
          </a:p>
          <a:p>
            <a:r>
              <a:rPr lang="en-US" sz="1200" u="sng" kern="1200" dirty="0" smtClean="0">
                <a:solidFill>
                  <a:schemeClr val="tx1"/>
                </a:solidFill>
                <a:latin typeface="+mn-lt"/>
                <a:ea typeface="+mn-ea"/>
                <a:cs typeface="+mn-cs"/>
              </a:rPr>
              <a:t>Inclusion Criteria</a:t>
            </a:r>
            <a:r>
              <a:rPr lang="en-US" sz="1200" kern="1200" dirty="0" smtClean="0">
                <a:solidFill>
                  <a:schemeClr val="tx1"/>
                </a:solidFill>
                <a:latin typeface="+mn-lt"/>
                <a:ea typeface="+mn-ea"/>
                <a:cs typeface="+mn-cs"/>
              </a:rPr>
              <a:t>: Statements that discuss how much (or little) water costs, the need to pay for water, or a lack of a need to pay for water. </a:t>
            </a:r>
          </a:p>
          <a:p>
            <a:r>
              <a:rPr lang="en-US" sz="1200" u="sng" kern="1200" dirty="0" smtClean="0">
                <a:solidFill>
                  <a:schemeClr val="tx1"/>
                </a:solidFill>
                <a:latin typeface="+mn-lt"/>
                <a:ea typeface="+mn-ea"/>
                <a:cs typeface="+mn-cs"/>
              </a:rPr>
              <a:t>Exclusion Criteria</a:t>
            </a:r>
            <a:r>
              <a:rPr lang="en-US" sz="1200" kern="1200" dirty="0" smtClean="0">
                <a:solidFill>
                  <a:schemeClr val="tx1"/>
                </a:solidFill>
                <a:latin typeface="+mn-lt"/>
                <a:ea typeface="+mn-ea"/>
                <a:cs typeface="+mn-cs"/>
              </a:rPr>
              <a:t>: Statements that do not directly allude to some sort of monetary or goods transfer in relation to water. Descriptions of water rights, water sources, or water quality should not be coded as relating to “water cost.”</a:t>
            </a:r>
          </a:p>
          <a:p>
            <a:r>
              <a:rPr lang="en-US" sz="1200" u="sng" kern="1200" dirty="0" smtClean="0">
                <a:solidFill>
                  <a:schemeClr val="tx1"/>
                </a:solidFill>
                <a:latin typeface="+mn-lt"/>
                <a:ea typeface="+mn-ea"/>
                <a:cs typeface="+mn-cs"/>
              </a:rPr>
              <a:t>Typical Exemplars</a:t>
            </a:r>
            <a:r>
              <a:rPr lang="en-US" sz="1200" kern="1200" dirty="0" smtClean="0">
                <a:solidFill>
                  <a:schemeClr val="tx1"/>
                </a:solidFill>
                <a:latin typeface="+mn-lt"/>
                <a:ea typeface="+mn-ea"/>
                <a:cs typeface="+mn-cs"/>
              </a:rPr>
              <a:t>: water requires payment; comparatively inexpensive water</a:t>
            </a:r>
          </a:p>
          <a:p>
            <a:r>
              <a:rPr lang="en-US" sz="1200" u="sng" kern="1200" dirty="0" smtClean="0">
                <a:solidFill>
                  <a:schemeClr val="tx1"/>
                </a:solidFill>
                <a:latin typeface="+mn-lt"/>
                <a:ea typeface="+mn-ea"/>
                <a:cs typeface="+mn-cs"/>
              </a:rPr>
              <a:t>Atypical Exemplars</a:t>
            </a:r>
            <a:r>
              <a:rPr lang="en-US" sz="1200" kern="1200" dirty="0" smtClean="0">
                <a:solidFill>
                  <a:schemeClr val="tx1"/>
                </a:solidFill>
                <a:latin typeface="+mn-lt"/>
                <a:ea typeface="+mn-ea"/>
                <a:cs typeface="+mn-cs"/>
              </a:rPr>
              <a:t>: rural areas do not require payment; pay for the water of others; has water meter</a:t>
            </a:r>
          </a:p>
          <a:p>
            <a:r>
              <a:rPr lang="en-US" sz="1200" u="sng" kern="1200" dirty="0" smtClean="0">
                <a:solidFill>
                  <a:schemeClr val="tx1"/>
                </a:solidFill>
                <a:latin typeface="+mn-lt"/>
                <a:ea typeface="+mn-ea"/>
                <a:cs typeface="+mn-cs"/>
              </a:rPr>
              <a:t>Close but no:</a:t>
            </a:r>
            <a:r>
              <a:rPr lang="en-US" sz="1200" kern="1200" dirty="0" smtClean="0">
                <a:solidFill>
                  <a:schemeClr val="tx1"/>
                </a:solidFill>
                <a:latin typeface="+mn-lt"/>
                <a:ea typeface="+mn-ea"/>
                <a:cs typeface="+mn-cs"/>
              </a:rPr>
              <a:t> public water source</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A0AE780-19A0-4A0E-B1FA-0462190ED2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03AFFA-315E-434B-A59F-B12A2F6EAE7F}" type="datetimeFigureOut">
              <a:rPr lang="en-US" smtClean="0"/>
              <a:pPr/>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3AFFA-315E-434B-A59F-B12A2F6EAE7F}" type="datetimeFigureOut">
              <a:rPr lang="en-US" smtClean="0"/>
              <a:pPr/>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3AFFA-315E-434B-A59F-B12A2F6EAE7F}" type="datetimeFigureOut">
              <a:rPr lang="en-US" smtClean="0"/>
              <a:pPr/>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5AC367F-55C4-4AC5-8EC3-1244CED440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03AFFA-315E-434B-A59F-B12A2F6EAE7F}" type="datetimeFigureOut">
              <a:rPr lang="en-US" smtClean="0"/>
              <a:pPr/>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03AFFA-315E-434B-A59F-B12A2F6EAE7F}" type="datetimeFigureOut">
              <a:rPr lang="en-US" smtClean="0"/>
              <a:pPr/>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03AFFA-315E-434B-A59F-B12A2F6EAE7F}" type="datetimeFigureOut">
              <a:rPr lang="en-US" smtClean="0"/>
              <a:pPr/>
              <a:t>7/18/2011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03AFFA-315E-434B-A59F-B12A2F6EAE7F}" type="datetimeFigureOut">
              <a:rPr lang="en-US" smtClean="0"/>
              <a:pPr/>
              <a:t>7/18/2011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03AFFA-315E-434B-A59F-B12A2F6EAE7F}" type="datetimeFigureOut">
              <a:rPr lang="en-US" smtClean="0"/>
              <a:pPr/>
              <a:t>7/18/2011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3AFFA-315E-434B-A59F-B12A2F6EAE7F}" type="datetimeFigureOut">
              <a:rPr lang="en-US" smtClean="0"/>
              <a:pPr/>
              <a:t>7/18/2011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3AFFA-315E-434B-A59F-B12A2F6EAE7F}" type="datetimeFigureOut">
              <a:rPr lang="en-US" smtClean="0"/>
              <a:pPr/>
              <a:t>7/18/2011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3AFFA-315E-434B-A59F-B12A2F6EAE7F}" type="datetimeFigureOut">
              <a:rPr lang="en-US" smtClean="0"/>
              <a:pPr/>
              <a:t>7/18/2011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0A48A-099C-47DF-A77E-EC81E5B7AC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3AFFA-315E-434B-A59F-B12A2F6EAE7F}" type="datetimeFigureOut">
              <a:rPr lang="en-US" smtClean="0"/>
              <a:pPr/>
              <a:t>7/18/2011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0A48A-099C-47DF-A77E-EC81E5B7AC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fontScale="90000"/>
          </a:bodyPr>
          <a:lstStyle/>
          <a:p>
            <a:r>
              <a:rPr lang="en-US" dirty="0" smtClean="0"/>
              <a:t>In All Fairness: </a:t>
            </a:r>
            <a:br>
              <a:rPr lang="en-US" dirty="0" smtClean="0"/>
            </a:br>
            <a:r>
              <a:rPr lang="en-US" dirty="0" smtClean="0"/>
              <a:t>Cross-cultural Perspectives on Water Quality and Equity</a:t>
            </a:r>
            <a:endParaRPr lang="en-US" dirty="0"/>
          </a:p>
        </p:txBody>
      </p:sp>
      <p:sp>
        <p:nvSpPr>
          <p:cNvPr id="3" name="Subtitle 2"/>
          <p:cNvSpPr>
            <a:spLocks noGrp="1"/>
          </p:cNvSpPr>
          <p:nvPr>
            <p:ph type="subTitle" idx="1"/>
          </p:nvPr>
        </p:nvSpPr>
        <p:spPr>
          <a:xfrm>
            <a:off x="1371600" y="2286000"/>
            <a:ext cx="6400800" cy="1752600"/>
          </a:xfrm>
        </p:spPr>
        <p:txBody>
          <a:bodyPr>
            <a:normAutofit fontScale="55000" lnSpcReduction="20000"/>
          </a:bodyPr>
          <a:lstStyle/>
          <a:p>
            <a:r>
              <a:rPr lang="en-US" dirty="0" smtClean="0"/>
              <a:t>Meredith Gartin </a:t>
            </a:r>
          </a:p>
          <a:p>
            <a:r>
              <a:rPr lang="en-US" dirty="0" smtClean="0"/>
              <a:t>Doctoral Student, School of Human Evolution and Social Change</a:t>
            </a:r>
          </a:p>
          <a:p>
            <a:r>
              <a:rPr lang="en-US" dirty="0" smtClean="0"/>
              <a:t>Amber Wutich </a:t>
            </a:r>
          </a:p>
          <a:p>
            <a:r>
              <a:rPr lang="en-US" dirty="0" smtClean="0"/>
              <a:t>Assistant Professor, School of Human Evolution and Social Change</a:t>
            </a:r>
          </a:p>
          <a:p>
            <a:r>
              <a:rPr lang="en-US" dirty="0" smtClean="0"/>
              <a:t>Arizona State University</a:t>
            </a:r>
          </a:p>
          <a:p>
            <a:r>
              <a:rPr lang="en-US" dirty="0" smtClean="0"/>
              <a:t>June 29, 2011</a:t>
            </a:r>
          </a:p>
        </p:txBody>
      </p:sp>
      <p:pic>
        <p:nvPicPr>
          <p:cNvPr id="4" name="Picture 6"/>
          <p:cNvPicPr>
            <a:picLocks noChangeAspect="1" noChangeArrowheads="1"/>
          </p:cNvPicPr>
          <p:nvPr/>
        </p:nvPicPr>
        <p:blipFill>
          <a:blip r:embed="rId3" cstate="print"/>
          <a:srcRect l="4100" t="32292" r="26208" b="26042"/>
          <a:stretch>
            <a:fillRect/>
          </a:stretch>
        </p:blipFill>
        <p:spPr bwMode="auto">
          <a:xfrm>
            <a:off x="685800" y="3962400"/>
            <a:ext cx="7848600" cy="2638184"/>
          </a:xfrm>
          <a:prstGeom prst="rect">
            <a:avLst/>
          </a:prstGeom>
          <a:noFill/>
          <a:ln w="9525">
            <a:noFill/>
            <a:miter lim="800000"/>
            <a:headEnd/>
            <a:tailEnd/>
          </a:ln>
        </p:spPr>
      </p:pic>
      <p:sp>
        <p:nvSpPr>
          <p:cNvPr id="6" name="Rectangle 5"/>
          <p:cNvSpPr/>
          <p:nvPr/>
        </p:nvSpPr>
        <p:spPr>
          <a:xfrm>
            <a:off x="3733800" y="6642556"/>
            <a:ext cx="5410200" cy="215444"/>
          </a:xfrm>
          <a:prstGeom prst="rect">
            <a:avLst/>
          </a:prstGeom>
        </p:spPr>
        <p:txBody>
          <a:bodyPr wrap="square">
            <a:spAutoFit/>
          </a:bodyPr>
          <a:lstStyle/>
          <a:p>
            <a:r>
              <a:rPr lang="en-US" sz="800" dirty="0" smtClean="0"/>
              <a:t>http://storyofstuff.org/bottledwater/what-you-can-do/support-the-human-right-to-water-and-reclaim-the-commons/</a:t>
            </a:r>
            <a:endParaRPr lang="en-US" sz="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sz="4000" dirty="0" smtClean="0"/>
              <a:t>Comparisons of the Four Sites</a:t>
            </a:r>
            <a:endParaRPr lang="en-US" sz="4000" dirty="0"/>
          </a:p>
        </p:txBody>
      </p:sp>
      <p:pic>
        <p:nvPicPr>
          <p:cNvPr id="22872" name="Picture 344" descr="Fiji"/>
          <p:cNvPicPr>
            <a:picLocks noChangeAspect="1" noChangeArrowheads="1"/>
          </p:cNvPicPr>
          <p:nvPr/>
        </p:nvPicPr>
        <p:blipFill>
          <a:blip r:embed="rId3" cstate="print"/>
          <a:srcRect/>
          <a:stretch>
            <a:fillRect/>
          </a:stretch>
        </p:blipFill>
        <p:spPr bwMode="auto">
          <a:xfrm>
            <a:off x="2514600" y="1905000"/>
            <a:ext cx="1905000" cy="1271654"/>
          </a:xfrm>
          <a:prstGeom prst="rect">
            <a:avLst/>
          </a:prstGeom>
          <a:noFill/>
        </p:spPr>
      </p:pic>
      <p:pic>
        <p:nvPicPr>
          <p:cNvPr id="22874" name="Picture 346" descr="Downtown%20Phoenix%202006"/>
          <p:cNvPicPr>
            <a:picLocks noChangeAspect="1" noChangeArrowheads="1"/>
          </p:cNvPicPr>
          <p:nvPr/>
        </p:nvPicPr>
        <p:blipFill>
          <a:blip r:embed="rId4" cstate="print"/>
          <a:srcRect t="14690"/>
          <a:stretch>
            <a:fillRect/>
          </a:stretch>
        </p:blipFill>
        <p:spPr bwMode="auto">
          <a:xfrm>
            <a:off x="6858000" y="1905000"/>
            <a:ext cx="1981200" cy="1336675"/>
          </a:xfrm>
          <a:prstGeom prst="rect">
            <a:avLst/>
          </a:prstGeom>
          <a:noFill/>
        </p:spPr>
      </p:pic>
      <p:pic>
        <p:nvPicPr>
          <p:cNvPr id="22875" name="Picture 347" descr="nz0275"/>
          <p:cNvPicPr>
            <a:picLocks noChangeAspect="1" noChangeArrowheads="1"/>
          </p:cNvPicPr>
          <p:nvPr/>
        </p:nvPicPr>
        <p:blipFill>
          <a:blip r:embed="rId5" cstate="print"/>
          <a:srcRect/>
          <a:stretch>
            <a:fillRect/>
          </a:stretch>
        </p:blipFill>
        <p:spPr bwMode="auto">
          <a:xfrm>
            <a:off x="4648200" y="1905000"/>
            <a:ext cx="1981200" cy="1320800"/>
          </a:xfrm>
          <a:prstGeom prst="rect">
            <a:avLst/>
          </a:prstGeom>
          <a:noFill/>
        </p:spPr>
      </p:pic>
      <p:pic>
        <p:nvPicPr>
          <p:cNvPr id="31746" name="Picture 2"/>
          <p:cNvPicPr>
            <a:picLocks noChangeAspect="1" noChangeArrowheads="1"/>
          </p:cNvPicPr>
          <p:nvPr/>
        </p:nvPicPr>
        <p:blipFill>
          <a:blip r:embed="rId6" cstate="print"/>
          <a:srcRect l="24402" t="37500" r="48756" b="30035"/>
          <a:stretch>
            <a:fillRect/>
          </a:stretch>
        </p:blipFill>
        <p:spPr bwMode="auto">
          <a:xfrm>
            <a:off x="381000" y="1905000"/>
            <a:ext cx="1905000" cy="1295400"/>
          </a:xfrm>
          <a:prstGeom prst="rect">
            <a:avLst/>
          </a:prstGeom>
          <a:noFill/>
          <a:ln w="9525">
            <a:noFill/>
            <a:miter lim="800000"/>
            <a:headEnd/>
            <a:tailEnd/>
          </a:ln>
        </p:spPr>
      </p:pic>
      <p:sp>
        <p:nvSpPr>
          <p:cNvPr id="10" name="TextBox 9"/>
          <p:cNvSpPr txBox="1"/>
          <p:nvPr/>
        </p:nvSpPr>
        <p:spPr>
          <a:xfrm>
            <a:off x="3124200" y="3276600"/>
            <a:ext cx="685800" cy="369332"/>
          </a:xfrm>
          <a:prstGeom prst="rect">
            <a:avLst/>
          </a:prstGeom>
          <a:noFill/>
        </p:spPr>
        <p:txBody>
          <a:bodyPr wrap="square" rtlCol="0">
            <a:spAutoFit/>
          </a:bodyPr>
          <a:lstStyle/>
          <a:p>
            <a:r>
              <a:rPr lang="en-US" dirty="0" smtClean="0"/>
              <a:t>Fiji</a:t>
            </a:r>
            <a:endParaRPr lang="en-US" dirty="0"/>
          </a:p>
        </p:txBody>
      </p:sp>
      <p:sp>
        <p:nvSpPr>
          <p:cNvPr id="11" name="TextBox 10"/>
          <p:cNvSpPr txBox="1"/>
          <p:nvPr/>
        </p:nvSpPr>
        <p:spPr>
          <a:xfrm>
            <a:off x="914400" y="3276600"/>
            <a:ext cx="864339" cy="369332"/>
          </a:xfrm>
          <a:prstGeom prst="rect">
            <a:avLst/>
          </a:prstGeom>
          <a:noFill/>
        </p:spPr>
        <p:txBody>
          <a:bodyPr wrap="none" rtlCol="0">
            <a:spAutoFit/>
          </a:bodyPr>
          <a:lstStyle/>
          <a:p>
            <a:r>
              <a:rPr lang="en-US" dirty="0" smtClean="0"/>
              <a:t>Bolivia</a:t>
            </a:r>
            <a:endParaRPr lang="en-US" dirty="0"/>
          </a:p>
        </p:txBody>
      </p:sp>
      <p:sp>
        <p:nvSpPr>
          <p:cNvPr id="12" name="TextBox 11"/>
          <p:cNvSpPr txBox="1"/>
          <p:nvPr/>
        </p:nvSpPr>
        <p:spPr>
          <a:xfrm>
            <a:off x="6934200" y="3276600"/>
            <a:ext cx="1774845" cy="369332"/>
          </a:xfrm>
          <a:prstGeom prst="rect">
            <a:avLst/>
          </a:prstGeom>
          <a:noFill/>
        </p:spPr>
        <p:txBody>
          <a:bodyPr wrap="none" rtlCol="0">
            <a:spAutoFit/>
          </a:bodyPr>
          <a:lstStyle/>
          <a:p>
            <a:r>
              <a:rPr lang="en-US" dirty="0" smtClean="0"/>
              <a:t>Southwest U.S.</a:t>
            </a:r>
            <a:endParaRPr lang="en-US" dirty="0"/>
          </a:p>
        </p:txBody>
      </p:sp>
      <p:sp>
        <p:nvSpPr>
          <p:cNvPr id="13" name="TextBox 12"/>
          <p:cNvSpPr txBox="1"/>
          <p:nvPr/>
        </p:nvSpPr>
        <p:spPr>
          <a:xfrm>
            <a:off x="4876800" y="3276600"/>
            <a:ext cx="1544012" cy="369332"/>
          </a:xfrm>
          <a:prstGeom prst="rect">
            <a:avLst/>
          </a:prstGeom>
          <a:noFill/>
        </p:spPr>
        <p:txBody>
          <a:bodyPr wrap="none" rtlCol="0">
            <a:spAutoFit/>
          </a:bodyPr>
          <a:lstStyle/>
          <a:p>
            <a:r>
              <a:rPr lang="en-US" dirty="0" smtClean="0"/>
              <a:t>New Zealand</a:t>
            </a:r>
            <a:endParaRPr lang="en-US" dirty="0"/>
          </a:p>
        </p:txBody>
      </p:sp>
      <p:pic>
        <p:nvPicPr>
          <p:cNvPr id="14" name="Picture 343"/>
          <p:cNvPicPr>
            <a:picLocks noGrp="1" noChangeAspect="1" noChangeArrowheads="1"/>
          </p:cNvPicPr>
          <p:nvPr>
            <p:ph type="tbl" idx="1"/>
          </p:nvPr>
        </p:nvPicPr>
        <p:blipFill>
          <a:blip r:embed="rId7" cstate="print"/>
          <a:srcRect l="10185" t="25255" r="28720" b="37706"/>
          <a:stretch>
            <a:fillRect/>
          </a:stretch>
        </p:blipFill>
        <p:spPr>
          <a:xfrm>
            <a:off x="0" y="3810000"/>
            <a:ext cx="9144000" cy="3048000"/>
          </a:xfrm>
        </p:spPr>
      </p:pic>
      <p:sp>
        <p:nvSpPr>
          <p:cNvPr id="15" name="Oval 14"/>
          <p:cNvSpPr/>
          <p:nvPr/>
        </p:nvSpPr>
        <p:spPr>
          <a:xfrm>
            <a:off x="5562600" y="5638800"/>
            <a:ext cx="2971800" cy="2286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sz="4000" dirty="0" smtClean="0"/>
              <a:t>Comparisons of the Four Sites</a:t>
            </a:r>
            <a:endParaRPr lang="en-US" sz="4000" dirty="0"/>
          </a:p>
        </p:txBody>
      </p:sp>
      <p:pic>
        <p:nvPicPr>
          <p:cNvPr id="22872" name="Picture 344" descr="Fiji"/>
          <p:cNvPicPr>
            <a:picLocks noChangeAspect="1" noChangeArrowheads="1"/>
          </p:cNvPicPr>
          <p:nvPr/>
        </p:nvPicPr>
        <p:blipFill>
          <a:blip r:embed="rId3" cstate="print"/>
          <a:srcRect/>
          <a:stretch>
            <a:fillRect/>
          </a:stretch>
        </p:blipFill>
        <p:spPr bwMode="auto">
          <a:xfrm>
            <a:off x="2514600" y="1905000"/>
            <a:ext cx="1905000" cy="1271654"/>
          </a:xfrm>
          <a:prstGeom prst="rect">
            <a:avLst/>
          </a:prstGeom>
          <a:noFill/>
        </p:spPr>
      </p:pic>
      <p:pic>
        <p:nvPicPr>
          <p:cNvPr id="22874" name="Picture 346" descr="Downtown%20Phoenix%202006"/>
          <p:cNvPicPr>
            <a:picLocks noChangeAspect="1" noChangeArrowheads="1"/>
          </p:cNvPicPr>
          <p:nvPr/>
        </p:nvPicPr>
        <p:blipFill>
          <a:blip r:embed="rId4" cstate="print"/>
          <a:srcRect t="14690"/>
          <a:stretch>
            <a:fillRect/>
          </a:stretch>
        </p:blipFill>
        <p:spPr bwMode="auto">
          <a:xfrm>
            <a:off x="6858000" y="1905000"/>
            <a:ext cx="1981200" cy="1336675"/>
          </a:xfrm>
          <a:prstGeom prst="rect">
            <a:avLst/>
          </a:prstGeom>
          <a:noFill/>
        </p:spPr>
      </p:pic>
      <p:pic>
        <p:nvPicPr>
          <p:cNvPr id="22875" name="Picture 347" descr="nz0275"/>
          <p:cNvPicPr>
            <a:picLocks noChangeAspect="1" noChangeArrowheads="1"/>
          </p:cNvPicPr>
          <p:nvPr/>
        </p:nvPicPr>
        <p:blipFill>
          <a:blip r:embed="rId5" cstate="print"/>
          <a:srcRect/>
          <a:stretch>
            <a:fillRect/>
          </a:stretch>
        </p:blipFill>
        <p:spPr bwMode="auto">
          <a:xfrm>
            <a:off x="4648200" y="1905000"/>
            <a:ext cx="1981200" cy="1320800"/>
          </a:xfrm>
          <a:prstGeom prst="rect">
            <a:avLst/>
          </a:prstGeom>
          <a:noFill/>
        </p:spPr>
      </p:pic>
      <p:pic>
        <p:nvPicPr>
          <p:cNvPr id="31746" name="Picture 2"/>
          <p:cNvPicPr>
            <a:picLocks noChangeAspect="1" noChangeArrowheads="1"/>
          </p:cNvPicPr>
          <p:nvPr/>
        </p:nvPicPr>
        <p:blipFill>
          <a:blip r:embed="rId6" cstate="print"/>
          <a:srcRect l="24402" t="37500" r="48756" b="30035"/>
          <a:stretch>
            <a:fillRect/>
          </a:stretch>
        </p:blipFill>
        <p:spPr bwMode="auto">
          <a:xfrm>
            <a:off x="381000" y="1905000"/>
            <a:ext cx="1905000" cy="1295400"/>
          </a:xfrm>
          <a:prstGeom prst="rect">
            <a:avLst/>
          </a:prstGeom>
          <a:noFill/>
          <a:ln w="9525">
            <a:noFill/>
            <a:miter lim="800000"/>
            <a:headEnd/>
            <a:tailEnd/>
          </a:ln>
        </p:spPr>
      </p:pic>
      <p:sp>
        <p:nvSpPr>
          <p:cNvPr id="10" name="TextBox 9"/>
          <p:cNvSpPr txBox="1"/>
          <p:nvPr/>
        </p:nvSpPr>
        <p:spPr>
          <a:xfrm>
            <a:off x="3124200" y="3276600"/>
            <a:ext cx="685800" cy="369332"/>
          </a:xfrm>
          <a:prstGeom prst="rect">
            <a:avLst/>
          </a:prstGeom>
          <a:noFill/>
        </p:spPr>
        <p:txBody>
          <a:bodyPr wrap="square" rtlCol="0">
            <a:spAutoFit/>
          </a:bodyPr>
          <a:lstStyle/>
          <a:p>
            <a:r>
              <a:rPr lang="en-US" dirty="0" smtClean="0"/>
              <a:t>Fiji</a:t>
            </a:r>
            <a:endParaRPr lang="en-US" dirty="0"/>
          </a:p>
        </p:txBody>
      </p:sp>
      <p:sp>
        <p:nvSpPr>
          <p:cNvPr id="11" name="TextBox 10"/>
          <p:cNvSpPr txBox="1"/>
          <p:nvPr/>
        </p:nvSpPr>
        <p:spPr>
          <a:xfrm>
            <a:off x="914400" y="3276600"/>
            <a:ext cx="864339" cy="369332"/>
          </a:xfrm>
          <a:prstGeom prst="rect">
            <a:avLst/>
          </a:prstGeom>
          <a:noFill/>
        </p:spPr>
        <p:txBody>
          <a:bodyPr wrap="none" rtlCol="0">
            <a:spAutoFit/>
          </a:bodyPr>
          <a:lstStyle/>
          <a:p>
            <a:r>
              <a:rPr lang="en-US" dirty="0" smtClean="0"/>
              <a:t>Bolivia</a:t>
            </a:r>
            <a:endParaRPr lang="en-US" dirty="0"/>
          </a:p>
        </p:txBody>
      </p:sp>
      <p:sp>
        <p:nvSpPr>
          <p:cNvPr id="12" name="TextBox 11"/>
          <p:cNvSpPr txBox="1"/>
          <p:nvPr/>
        </p:nvSpPr>
        <p:spPr>
          <a:xfrm>
            <a:off x="6934200" y="3276600"/>
            <a:ext cx="1774845" cy="369332"/>
          </a:xfrm>
          <a:prstGeom prst="rect">
            <a:avLst/>
          </a:prstGeom>
          <a:noFill/>
        </p:spPr>
        <p:txBody>
          <a:bodyPr wrap="none" rtlCol="0">
            <a:spAutoFit/>
          </a:bodyPr>
          <a:lstStyle/>
          <a:p>
            <a:r>
              <a:rPr lang="en-US" dirty="0" smtClean="0"/>
              <a:t>Southwest U.S.</a:t>
            </a:r>
            <a:endParaRPr lang="en-US" dirty="0"/>
          </a:p>
        </p:txBody>
      </p:sp>
      <p:sp>
        <p:nvSpPr>
          <p:cNvPr id="13" name="TextBox 12"/>
          <p:cNvSpPr txBox="1"/>
          <p:nvPr/>
        </p:nvSpPr>
        <p:spPr>
          <a:xfrm>
            <a:off x="4876800" y="3276600"/>
            <a:ext cx="1544012" cy="369332"/>
          </a:xfrm>
          <a:prstGeom prst="rect">
            <a:avLst/>
          </a:prstGeom>
          <a:noFill/>
        </p:spPr>
        <p:txBody>
          <a:bodyPr wrap="none" rtlCol="0">
            <a:spAutoFit/>
          </a:bodyPr>
          <a:lstStyle/>
          <a:p>
            <a:r>
              <a:rPr lang="en-US" dirty="0" smtClean="0"/>
              <a:t>New Zealand</a:t>
            </a:r>
            <a:endParaRPr lang="en-US" dirty="0"/>
          </a:p>
        </p:txBody>
      </p:sp>
      <p:pic>
        <p:nvPicPr>
          <p:cNvPr id="14" name="Picture 343"/>
          <p:cNvPicPr>
            <a:picLocks noGrp="1" noChangeAspect="1" noChangeArrowheads="1"/>
          </p:cNvPicPr>
          <p:nvPr>
            <p:ph type="tbl" idx="1"/>
          </p:nvPr>
        </p:nvPicPr>
        <p:blipFill>
          <a:blip r:embed="rId7" cstate="print"/>
          <a:srcRect l="10185" t="25255" r="28720" b="37706"/>
          <a:stretch>
            <a:fillRect/>
          </a:stretch>
        </p:blipFill>
        <p:spPr>
          <a:xfrm>
            <a:off x="0" y="3810000"/>
            <a:ext cx="9144000" cy="3048000"/>
          </a:xfrm>
        </p:spPr>
      </p:pic>
      <p:sp>
        <p:nvSpPr>
          <p:cNvPr id="15" name="Oval 14"/>
          <p:cNvSpPr/>
          <p:nvPr/>
        </p:nvSpPr>
        <p:spPr>
          <a:xfrm>
            <a:off x="2819400" y="6172200"/>
            <a:ext cx="685800" cy="2286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67600" y="6172200"/>
            <a:ext cx="685800" cy="2286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sz="4000" dirty="0" smtClean="0"/>
              <a:t>Comparisons of the Four Sites</a:t>
            </a:r>
            <a:endParaRPr lang="en-US" sz="4000" dirty="0"/>
          </a:p>
        </p:txBody>
      </p:sp>
      <p:pic>
        <p:nvPicPr>
          <p:cNvPr id="22872" name="Picture 344" descr="Fiji"/>
          <p:cNvPicPr>
            <a:picLocks noChangeAspect="1" noChangeArrowheads="1"/>
          </p:cNvPicPr>
          <p:nvPr/>
        </p:nvPicPr>
        <p:blipFill>
          <a:blip r:embed="rId3" cstate="print"/>
          <a:srcRect/>
          <a:stretch>
            <a:fillRect/>
          </a:stretch>
        </p:blipFill>
        <p:spPr bwMode="auto">
          <a:xfrm>
            <a:off x="2514600" y="1905000"/>
            <a:ext cx="1905000" cy="1271654"/>
          </a:xfrm>
          <a:prstGeom prst="rect">
            <a:avLst/>
          </a:prstGeom>
          <a:noFill/>
        </p:spPr>
      </p:pic>
      <p:pic>
        <p:nvPicPr>
          <p:cNvPr id="22874" name="Picture 346" descr="Downtown%20Phoenix%202006"/>
          <p:cNvPicPr>
            <a:picLocks noChangeAspect="1" noChangeArrowheads="1"/>
          </p:cNvPicPr>
          <p:nvPr/>
        </p:nvPicPr>
        <p:blipFill>
          <a:blip r:embed="rId4" cstate="print"/>
          <a:srcRect t="14690"/>
          <a:stretch>
            <a:fillRect/>
          </a:stretch>
        </p:blipFill>
        <p:spPr bwMode="auto">
          <a:xfrm>
            <a:off x="6858000" y="1905000"/>
            <a:ext cx="1981200" cy="1336675"/>
          </a:xfrm>
          <a:prstGeom prst="rect">
            <a:avLst/>
          </a:prstGeom>
          <a:noFill/>
        </p:spPr>
      </p:pic>
      <p:pic>
        <p:nvPicPr>
          <p:cNvPr id="22875" name="Picture 347" descr="nz0275"/>
          <p:cNvPicPr>
            <a:picLocks noChangeAspect="1" noChangeArrowheads="1"/>
          </p:cNvPicPr>
          <p:nvPr/>
        </p:nvPicPr>
        <p:blipFill>
          <a:blip r:embed="rId5" cstate="print"/>
          <a:srcRect/>
          <a:stretch>
            <a:fillRect/>
          </a:stretch>
        </p:blipFill>
        <p:spPr bwMode="auto">
          <a:xfrm>
            <a:off x="4648200" y="1905000"/>
            <a:ext cx="1981200" cy="1320800"/>
          </a:xfrm>
          <a:prstGeom prst="rect">
            <a:avLst/>
          </a:prstGeom>
          <a:noFill/>
        </p:spPr>
      </p:pic>
      <p:pic>
        <p:nvPicPr>
          <p:cNvPr id="31746" name="Picture 2"/>
          <p:cNvPicPr>
            <a:picLocks noChangeAspect="1" noChangeArrowheads="1"/>
          </p:cNvPicPr>
          <p:nvPr/>
        </p:nvPicPr>
        <p:blipFill>
          <a:blip r:embed="rId6" cstate="print"/>
          <a:srcRect l="24402" t="37500" r="48756" b="30035"/>
          <a:stretch>
            <a:fillRect/>
          </a:stretch>
        </p:blipFill>
        <p:spPr bwMode="auto">
          <a:xfrm>
            <a:off x="381000" y="1905000"/>
            <a:ext cx="1905000" cy="1295400"/>
          </a:xfrm>
          <a:prstGeom prst="rect">
            <a:avLst/>
          </a:prstGeom>
          <a:noFill/>
          <a:ln w="9525">
            <a:noFill/>
            <a:miter lim="800000"/>
            <a:headEnd/>
            <a:tailEnd/>
          </a:ln>
        </p:spPr>
      </p:pic>
      <p:sp>
        <p:nvSpPr>
          <p:cNvPr id="10" name="TextBox 9"/>
          <p:cNvSpPr txBox="1"/>
          <p:nvPr/>
        </p:nvSpPr>
        <p:spPr>
          <a:xfrm>
            <a:off x="3124200" y="3276600"/>
            <a:ext cx="685800" cy="369332"/>
          </a:xfrm>
          <a:prstGeom prst="rect">
            <a:avLst/>
          </a:prstGeom>
          <a:noFill/>
        </p:spPr>
        <p:txBody>
          <a:bodyPr wrap="square" rtlCol="0">
            <a:spAutoFit/>
          </a:bodyPr>
          <a:lstStyle/>
          <a:p>
            <a:r>
              <a:rPr lang="en-US" dirty="0" smtClean="0"/>
              <a:t>Fiji</a:t>
            </a:r>
            <a:endParaRPr lang="en-US" dirty="0"/>
          </a:p>
        </p:txBody>
      </p:sp>
      <p:sp>
        <p:nvSpPr>
          <p:cNvPr id="11" name="TextBox 10"/>
          <p:cNvSpPr txBox="1"/>
          <p:nvPr/>
        </p:nvSpPr>
        <p:spPr>
          <a:xfrm>
            <a:off x="914400" y="3276600"/>
            <a:ext cx="864339" cy="369332"/>
          </a:xfrm>
          <a:prstGeom prst="rect">
            <a:avLst/>
          </a:prstGeom>
          <a:noFill/>
        </p:spPr>
        <p:txBody>
          <a:bodyPr wrap="none" rtlCol="0">
            <a:spAutoFit/>
          </a:bodyPr>
          <a:lstStyle/>
          <a:p>
            <a:r>
              <a:rPr lang="en-US" dirty="0" smtClean="0"/>
              <a:t>Bolivia</a:t>
            </a:r>
            <a:endParaRPr lang="en-US" dirty="0"/>
          </a:p>
        </p:txBody>
      </p:sp>
      <p:sp>
        <p:nvSpPr>
          <p:cNvPr id="12" name="TextBox 11"/>
          <p:cNvSpPr txBox="1"/>
          <p:nvPr/>
        </p:nvSpPr>
        <p:spPr>
          <a:xfrm>
            <a:off x="6934200" y="3276600"/>
            <a:ext cx="1774845" cy="369332"/>
          </a:xfrm>
          <a:prstGeom prst="rect">
            <a:avLst/>
          </a:prstGeom>
          <a:noFill/>
        </p:spPr>
        <p:txBody>
          <a:bodyPr wrap="none" rtlCol="0">
            <a:spAutoFit/>
          </a:bodyPr>
          <a:lstStyle/>
          <a:p>
            <a:r>
              <a:rPr lang="en-US" dirty="0" smtClean="0"/>
              <a:t>Southwest U.S.</a:t>
            </a:r>
            <a:endParaRPr lang="en-US" dirty="0"/>
          </a:p>
        </p:txBody>
      </p:sp>
      <p:sp>
        <p:nvSpPr>
          <p:cNvPr id="13" name="TextBox 12"/>
          <p:cNvSpPr txBox="1"/>
          <p:nvPr/>
        </p:nvSpPr>
        <p:spPr>
          <a:xfrm>
            <a:off x="4876800" y="3276600"/>
            <a:ext cx="1544012" cy="369332"/>
          </a:xfrm>
          <a:prstGeom prst="rect">
            <a:avLst/>
          </a:prstGeom>
          <a:noFill/>
        </p:spPr>
        <p:txBody>
          <a:bodyPr wrap="none" rtlCol="0">
            <a:spAutoFit/>
          </a:bodyPr>
          <a:lstStyle/>
          <a:p>
            <a:r>
              <a:rPr lang="en-US" dirty="0" smtClean="0"/>
              <a:t>New Zealand</a:t>
            </a:r>
            <a:endParaRPr lang="en-US" dirty="0"/>
          </a:p>
        </p:txBody>
      </p:sp>
      <p:pic>
        <p:nvPicPr>
          <p:cNvPr id="14" name="Picture 343"/>
          <p:cNvPicPr>
            <a:picLocks noGrp="1" noChangeAspect="1" noChangeArrowheads="1"/>
          </p:cNvPicPr>
          <p:nvPr>
            <p:ph type="tbl" idx="1"/>
          </p:nvPr>
        </p:nvPicPr>
        <p:blipFill>
          <a:blip r:embed="rId7" cstate="print"/>
          <a:srcRect l="10185" t="25255" r="28720" b="37706"/>
          <a:stretch>
            <a:fillRect/>
          </a:stretch>
        </p:blipFill>
        <p:spPr>
          <a:xfrm>
            <a:off x="0" y="3810000"/>
            <a:ext cx="9144000" cy="3048000"/>
          </a:xfrm>
        </p:spPr>
      </p:pic>
      <p:sp>
        <p:nvSpPr>
          <p:cNvPr id="15" name="Oval 14"/>
          <p:cNvSpPr/>
          <p:nvPr/>
        </p:nvSpPr>
        <p:spPr>
          <a:xfrm>
            <a:off x="2133600" y="4648200"/>
            <a:ext cx="6781800" cy="457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Explanatory Model:</a:t>
            </a:r>
            <a:br>
              <a:rPr lang="en-US" dirty="0" smtClean="0"/>
            </a:br>
            <a:r>
              <a:rPr lang="en-US" dirty="0" smtClean="0"/>
              <a:t>Equality and Equity</a:t>
            </a:r>
            <a:endParaRPr lang="en-US" dirty="0"/>
          </a:p>
        </p:txBody>
      </p:sp>
      <p:grpSp>
        <p:nvGrpSpPr>
          <p:cNvPr id="26" name="Group 25"/>
          <p:cNvGrpSpPr/>
          <p:nvPr/>
        </p:nvGrpSpPr>
        <p:grpSpPr>
          <a:xfrm>
            <a:off x="228600" y="1828800"/>
            <a:ext cx="5181600" cy="3810000"/>
            <a:chOff x="838200" y="1752600"/>
            <a:chExt cx="7620000" cy="4267200"/>
          </a:xfrm>
        </p:grpSpPr>
        <p:grpSp>
          <p:nvGrpSpPr>
            <p:cNvPr id="25" name="Group 24"/>
            <p:cNvGrpSpPr/>
            <p:nvPr/>
          </p:nvGrpSpPr>
          <p:grpSpPr>
            <a:xfrm>
              <a:off x="838200" y="1752600"/>
              <a:ext cx="7620000" cy="4267200"/>
              <a:chOff x="838200" y="1752600"/>
              <a:chExt cx="7620000" cy="4267200"/>
            </a:xfrm>
          </p:grpSpPr>
          <p:sp>
            <p:nvSpPr>
              <p:cNvPr id="5" name="Flowchart: Process 4"/>
              <p:cNvSpPr/>
              <p:nvPr/>
            </p:nvSpPr>
            <p:spPr>
              <a:xfrm>
                <a:off x="838200" y="3124200"/>
                <a:ext cx="25400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Fair Water Management</a:t>
                </a:r>
              </a:p>
            </p:txBody>
          </p:sp>
          <p:sp>
            <p:nvSpPr>
              <p:cNvPr id="6" name="Flowchart: Process 5"/>
              <p:cNvSpPr/>
              <p:nvPr/>
            </p:nvSpPr>
            <p:spPr>
              <a:xfrm>
                <a:off x="3352800" y="1752600"/>
                <a:ext cx="1752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Water </a:t>
                </a:r>
              </a:p>
              <a:p>
                <a:pPr algn="ctr"/>
                <a:r>
                  <a:rPr lang="en-US" sz="1600" dirty="0" smtClean="0"/>
                  <a:t>Cost</a:t>
                </a:r>
              </a:p>
            </p:txBody>
          </p:sp>
          <p:sp>
            <p:nvSpPr>
              <p:cNvPr id="7" name="Flowchart: Process 6"/>
              <p:cNvSpPr/>
              <p:nvPr/>
            </p:nvSpPr>
            <p:spPr>
              <a:xfrm>
                <a:off x="3429000" y="5029200"/>
                <a:ext cx="17526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Water Quality</a:t>
                </a:r>
                <a:endParaRPr lang="en-US" sz="1600" dirty="0"/>
              </a:p>
            </p:txBody>
          </p:sp>
          <p:sp>
            <p:nvSpPr>
              <p:cNvPr id="8" name="Flowchart: Process 7"/>
              <p:cNvSpPr/>
              <p:nvPr/>
            </p:nvSpPr>
            <p:spPr>
              <a:xfrm>
                <a:off x="6858000" y="3124200"/>
                <a:ext cx="1600200" cy="1066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Vulnerable</a:t>
                </a:r>
              </a:p>
              <a:p>
                <a:pPr algn="ctr"/>
                <a:r>
                  <a:rPr lang="en-US" sz="1600" dirty="0" smtClean="0"/>
                  <a:t>By the Institution</a:t>
                </a:r>
                <a:endParaRPr lang="en-US" sz="1600" dirty="0"/>
              </a:p>
            </p:txBody>
          </p:sp>
          <p:cxnSp>
            <p:nvCxnSpPr>
              <p:cNvPr id="10" name="Shape 9"/>
              <p:cNvCxnSpPr>
                <a:stCxn id="5" idx="2"/>
                <a:endCxn id="7" idx="1"/>
              </p:cNvCxnSpPr>
              <p:nvPr/>
            </p:nvCxnSpPr>
            <p:spPr>
              <a:xfrm rot="16200000" flipH="1">
                <a:off x="2101851" y="4197350"/>
                <a:ext cx="1333500" cy="1320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hape 11"/>
              <p:cNvCxnSpPr>
                <a:stCxn id="5" idx="0"/>
                <a:endCxn id="6" idx="1"/>
              </p:cNvCxnSpPr>
              <p:nvPr/>
            </p:nvCxnSpPr>
            <p:spPr>
              <a:xfrm rot="5400000" flipH="1" flipV="1">
                <a:off x="2273300" y="2044700"/>
                <a:ext cx="914399" cy="1244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3"/>
                <a:endCxn id="8" idx="1"/>
              </p:cNvCxnSpPr>
              <p:nvPr/>
            </p:nvCxnSpPr>
            <p:spPr>
              <a:xfrm>
                <a:off x="5105400" y="2209800"/>
                <a:ext cx="1752600" cy="1447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7" name="Elbow Connector 16"/>
            <p:cNvCxnSpPr/>
            <p:nvPr/>
          </p:nvCxnSpPr>
          <p:spPr>
            <a:xfrm flipV="1">
              <a:off x="5181600" y="3657600"/>
              <a:ext cx="1676400" cy="1866900"/>
            </a:xfrm>
            <a:prstGeom prst="bentConnector3">
              <a:avLst>
                <a:gd name="adj1" fmla="val 47774"/>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5638800" y="1828800"/>
            <a:ext cx="3505200" cy="4801314"/>
          </a:xfrm>
          <a:prstGeom prst="rect">
            <a:avLst/>
          </a:prstGeom>
          <a:noFill/>
        </p:spPr>
        <p:txBody>
          <a:bodyPr wrap="square" rtlCol="0">
            <a:spAutoFit/>
          </a:bodyPr>
          <a:lstStyle/>
          <a:p>
            <a:r>
              <a:rPr lang="en-US" dirty="0" smtClean="0"/>
              <a:t>Should people be punished for using more than their fair share of water?  </a:t>
            </a:r>
          </a:p>
          <a:p>
            <a:endParaRPr lang="en-US" dirty="0" smtClean="0"/>
          </a:p>
          <a:p>
            <a:r>
              <a:rPr lang="en-US" dirty="0" smtClean="0"/>
              <a:t>Should people have the right to sell and lease their water rights to others? </a:t>
            </a:r>
          </a:p>
          <a:p>
            <a:endParaRPr lang="en-US" dirty="0" smtClean="0"/>
          </a:p>
          <a:p>
            <a:r>
              <a:rPr lang="en-US" dirty="0" smtClean="0"/>
              <a:t>Should water be distributed free to everyone? </a:t>
            </a:r>
          </a:p>
          <a:p>
            <a:endParaRPr lang="en-US" dirty="0" smtClean="0"/>
          </a:p>
          <a:p>
            <a:r>
              <a:rPr lang="en-US" dirty="0" smtClean="0"/>
              <a:t>Is it fair for there to be low water pressure? </a:t>
            </a:r>
          </a:p>
          <a:p>
            <a:endParaRPr lang="en-US" dirty="0" smtClean="0"/>
          </a:p>
          <a:p>
            <a:r>
              <a:rPr lang="en-US" dirty="0" smtClean="0"/>
              <a:t>Are too few rights allocated to indigenous people?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versus Equity</a:t>
            </a:r>
            <a:endParaRPr lang="en-US" dirty="0"/>
          </a:p>
        </p:txBody>
      </p:sp>
      <p:sp>
        <p:nvSpPr>
          <p:cNvPr id="4" name="Text Placeholder 3"/>
          <p:cNvSpPr>
            <a:spLocks noGrp="1"/>
          </p:cNvSpPr>
          <p:nvPr>
            <p:ph type="body" idx="1"/>
          </p:nvPr>
        </p:nvSpPr>
        <p:spPr/>
        <p:txBody>
          <a:bodyPr/>
          <a:lstStyle/>
          <a:p>
            <a:r>
              <a:rPr lang="en-US" dirty="0" smtClean="0"/>
              <a:t>Equality</a:t>
            </a:r>
            <a:endParaRPr lang="en-US" dirty="0"/>
          </a:p>
        </p:txBody>
      </p:sp>
      <p:sp>
        <p:nvSpPr>
          <p:cNvPr id="3" name="Content Placeholder 2"/>
          <p:cNvSpPr>
            <a:spLocks noGrp="1"/>
          </p:cNvSpPr>
          <p:nvPr>
            <p:ph sz="half" idx="2"/>
          </p:nvPr>
        </p:nvSpPr>
        <p:spPr>
          <a:xfrm>
            <a:off x="457200" y="2174875"/>
            <a:ext cx="3962400" cy="2625725"/>
          </a:xfrm>
        </p:spPr>
        <p:txBody>
          <a:bodyPr/>
          <a:lstStyle/>
          <a:p>
            <a:r>
              <a:rPr lang="en-US" dirty="0" smtClean="0"/>
              <a:t>Uniform distribution and rights to accessing water</a:t>
            </a:r>
          </a:p>
          <a:p>
            <a:endParaRPr lang="en-US" dirty="0" smtClean="0"/>
          </a:p>
          <a:p>
            <a:r>
              <a:rPr lang="en-US" dirty="0" smtClean="0"/>
              <a:t>Easier to define</a:t>
            </a:r>
          </a:p>
          <a:p>
            <a:r>
              <a:rPr lang="en-US" dirty="0" smtClean="0"/>
              <a:t>Easier to create policies </a:t>
            </a:r>
          </a:p>
          <a:p>
            <a:pPr lvl="1"/>
            <a:r>
              <a:rPr lang="en-US" dirty="0" smtClean="0"/>
              <a:t>“one-size-fist-all” </a:t>
            </a:r>
          </a:p>
        </p:txBody>
      </p:sp>
      <p:sp>
        <p:nvSpPr>
          <p:cNvPr id="5" name="Text Placeholder 4"/>
          <p:cNvSpPr>
            <a:spLocks noGrp="1"/>
          </p:cNvSpPr>
          <p:nvPr>
            <p:ph type="body" sz="quarter" idx="3"/>
          </p:nvPr>
        </p:nvSpPr>
        <p:spPr/>
        <p:txBody>
          <a:bodyPr/>
          <a:lstStyle/>
          <a:p>
            <a:r>
              <a:rPr lang="en-US" dirty="0" smtClean="0"/>
              <a:t>Equity</a:t>
            </a:r>
            <a:endParaRPr lang="en-US" dirty="0"/>
          </a:p>
        </p:txBody>
      </p:sp>
      <p:sp>
        <p:nvSpPr>
          <p:cNvPr id="6" name="Content Placeholder 5"/>
          <p:cNvSpPr>
            <a:spLocks noGrp="1"/>
          </p:cNvSpPr>
          <p:nvPr>
            <p:ph sz="quarter" idx="4"/>
          </p:nvPr>
        </p:nvSpPr>
        <p:spPr>
          <a:xfrm>
            <a:off x="4645025" y="2174875"/>
            <a:ext cx="4117975" cy="2701925"/>
          </a:xfrm>
        </p:spPr>
        <p:txBody>
          <a:bodyPr>
            <a:normAutofit fontScale="92500" lnSpcReduction="10000"/>
          </a:bodyPr>
          <a:lstStyle/>
          <a:p>
            <a:r>
              <a:rPr lang="en-US" dirty="0" smtClean="0"/>
              <a:t>Overcoming diversity and exclusionary practices to ensure fair and just access</a:t>
            </a:r>
          </a:p>
          <a:p>
            <a:endParaRPr lang="en-US" dirty="0" smtClean="0"/>
          </a:p>
          <a:p>
            <a:r>
              <a:rPr lang="en-US" dirty="0" smtClean="0"/>
              <a:t>Overemphasizes </a:t>
            </a:r>
          </a:p>
          <a:p>
            <a:pPr lvl="1"/>
            <a:r>
              <a:rPr lang="en-US" dirty="0" smtClean="0"/>
              <a:t>philosophical representations of water use </a:t>
            </a:r>
          </a:p>
          <a:p>
            <a:pPr lvl="1"/>
            <a:r>
              <a:rPr lang="en-US" dirty="0" smtClean="0"/>
              <a:t>descriptions of cultural values </a:t>
            </a:r>
            <a:endParaRPr lang="en-US" dirty="0"/>
          </a:p>
        </p:txBody>
      </p:sp>
      <p:sp>
        <p:nvSpPr>
          <p:cNvPr id="7" name="TextBox 6"/>
          <p:cNvSpPr txBox="1"/>
          <p:nvPr/>
        </p:nvSpPr>
        <p:spPr>
          <a:xfrm>
            <a:off x="457200" y="5334000"/>
            <a:ext cx="8077200" cy="830997"/>
          </a:xfrm>
          <a:prstGeom prst="rect">
            <a:avLst/>
          </a:prstGeom>
          <a:noFill/>
        </p:spPr>
        <p:txBody>
          <a:bodyPr wrap="square" rtlCol="0">
            <a:spAutoFit/>
          </a:bodyPr>
          <a:lstStyle/>
          <a:p>
            <a:r>
              <a:rPr lang="en-US" sz="2400" b="1" dirty="0" smtClean="0"/>
              <a:t>Efficiency Approach</a:t>
            </a:r>
            <a:r>
              <a:rPr lang="en-US" sz="2400" dirty="0" smtClean="0"/>
              <a:t>: conserve limited freshwater supplies and make more efficient water distribution and allocation systems.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Ethnohydrology Study</a:t>
            </a:r>
            <a:endParaRPr lang="en-US" dirty="0"/>
          </a:p>
        </p:txBody>
      </p:sp>
      <p:sp>
        <p:nvSpPr>
          <p:cNvPr id="3" name="Content Placeholder 2"/>
          <p:cNvSpPr>
            <a:spLocks noGrp="1"/>
          </p:cNvSpPr>
          <p:nvPr>
            <p:ph idx="1"/>
          </p:nvPr>
        </p:nvSpPr>
        <p:spPr/>
        <p:txBody>
          <a:bodyPr/>
          <a:lstStyle/>
          <a:p>
            <a:r>
              <a:rPr lang="en-US" dirty="0" smtClean="0"/>
              <a:t>Research Design: Exploratory/Explanatory </a:t>
            </a:r>
          </a:p>
          <a:p>
            <a:r>
              <a:rPr lang="en-US" dirty="0" smtClean="0"/>
              <a:t>Research Theme: Ethnohydrology</a:t>
            </a:r>
          </a:p>
          <a:p>
            <a:pPr lvl="1"/>
            <a:r>
              <a:rPr lang="en-US" dirty="0" smtClean="0"/>
              <a:t>Water Quality; Local Water Institutions; Climate Change; Water-borne Diseases</a:t>
            </a:r>
          </a:p>
          <a:p>
            <a:r>
              <a:rPr lang="en-US" dirty="0" smtClean="0"/>
              <a:t>Research Sites: “Global” </a:t>
            </a:r>
          </a:p>
          <a:p>
            <a:pPr lvl="1"/>
            <a:r>
              <a:rPr lang="en-US" dirty="0" smtClean="0"/>
              <a:t>Year 1: Fiji; New Zealand; US (Phoenix); </a:t>
            </a:r>
            <a:r>
              <a:rPr lang="en-US" dirty="0" err="1" smtClean="0"/>
              <a:t>Boliva</a:t>
            </a:r>
            <a:endParaRPr lang="en-US" dirty="0" smtClean="0"/>
          </a:p>
          <a:p>
            <a:r>
              <a:rPr lang="en-US" dirty="0" smtClean="0"/>
              <a:t>Research Team: Faculty and Students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Fairness and </a:t>
            </a:r>
            <a:br>
              <a:rPr lang="en-US" sz="3600" dirty="0" smtClean="0"/>
            </a:br>
            <a:r>
              <a:rPr lang="en-US" sz="3600" dirty="0" smtClean="0"/>
              <a:t>Local Water Institutions</a:t>
            </a:r>
            <a:endParaRPr lang="en-US" sz="3600" dirty="0"/>
          </a:p>
        </p:txBody>
      </p:sp>
      <p:pic>
        <p:nvPicPr>
          <p:cNvPr id="4" name="Picture 4"/>
          <p:cNvPicPr>
            <a:picLocks noChangeAspect="1" noChangeArrowheads="1"/>
          </p:cNvPicPr>
          <p:nvPr/>
        </p:nvPicPr>
        <p:blipFill>
          <a:blip r:embed="rId3" cstate="print"/>
          <a:srcRect l="13470" t="26042" r="36164" b="17708"/>
          <a:stretch>
            <a:fillRect/>
          </a:stretch>
        </p:blipFill>
        <p:spPr bwMode="auto">
          <a:xfrm>
            <a:off x="685800" y="1492102"/>
            <a:ext cx="7696200" cy="4832498"/>
          </a:xfrm>
          <a:prstGeom prst="rect">
            <a:avLst/>
          </a:prstGeom>
          <a:noFill/>
          <a:ln w="9525">
            <a:noFill/>
            <a:miter lim="800000"/>
            <a:headEnd/>
            <a:tailEnd/>
          </a:ln>
        </p:spPr>
      </p:pic>
      <p:sp>
        <p:nvSpPr>
          <p:cNvPr id="5" name="Rectangle 4"/>
          <p:cNvSpPr/>
          <p:nvPr/>
        </p:nvSpPr>
        <p:spPr>
          <a:xfrm>
            <a:off x="6400800" y="6629400"/>
            <a:ext cx="2743200" cy="215444"/>
          </a:xfrm>
          <a:prstGeom prst="rect">
            <a:avLst/>
          </a:prstGeom>
        </p:spPr>
        <p:txBody>
          <a:bodyPr wrap="square">
            <a:spAutoFit/>
          </a:bodyPr>
          <a:lstStyle/>
          <a:p>
            <a:r>
              <a:rPr lang="en-US" sz="800" dirty="0" smtClean="0"/>
              <a:t>http://hesperian.typepad.com/weblog/environmental/</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Fairness in </a:t>
            </a:r>
            <a:r>
              <a:rPr lang="en-US" sz="3600" dirty="0" err="1" smtClean="0"/>
              <a:t>Votua</a:t>
            </a:r>
            <a:r>
              <a:rPr lang="en-US" sz="3600" dirty="0" smtClean="0"/>
              <a:t> and </a:t>
            </a:r>
            <a:r>
              <a:rPr lang="en-US" sz="3600" dirty="0" err="1" smtClean="0"/>
              <a:t>Sigatoka</a:t>
            </a:r>
            <a:r>
              <a:rPr lang="en-US" sz="3600" dirty="0" smtClean="0"/>
              <a:t>, Fiji</a:t>
            </a:r>
            <a:endParaRPr lang="en-US" sz="3600" dirty="0"/>
          </a:p>
        </p:txBody>
      </p:sp>
      <p:pic>
        <p:nvPicPr>
          <p:cNvPr id="5" name="Picture 3"/>
          <p:cNvPicPr>
            <a:picLocks noChangeAspect="1" noChangeArrowheads="1"/>
          </p:cNvPicPr>
          <p:nvPr/>
        </p:nvPicPr>
        <p:blipFill>
          <a:blip r:embed="rId3" cstate="print"/>
          <a:srcRect l="25183" t="52083" r="55355" b="35417"/>
          <a:stretch>
            <a:fillRect/>
          </a:stretch>
        </p:blipFill>
        <p:spPr bwMode="auto">
          <a:xfrm>
            <a:off x="4114800" y="3276600"/>
            <a:ext cx="2743200" cy="9906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l="30453" t="22917" r="40850" b="16667"/>
          <a:stretch>
            <a:fillRect/>
          </a:stretch>
        </p:blipFill>
        <p:spPr bwMode="auto">
          <a:xfrm>
            <a:off x="381000" y="1676400"/>
            <a:ext cx="3733800" cy="4419600"/>
          </a:xfrm>
          <a:prstGeom prst="rect">
            <a:avLst/>
          </a:prstGeom>
          <a:noFill/>
          <a:ln w="9525">
            <a:noFill/>
            <a:miter lim="800000"/>
            <a:headEnd/>
            <a:tailEnd/>
          </a:ln>
        </p:spPr>
      </p:pic>
      <p:sp>
        <p:nvSpPr>
          <p:cNvPr id="8" name="Rectangle 7"/>
          <p:cNvSpPr/>
          <p:nvPr/>
        </p:nvSpPr>
        <p:spPr>
          <a:xfrm>
            <a:off x="304800" y="6096000"/>
            <a:ext cx="4572000" cy="338554"/>
          </a:xfrm>
          <a:prstGeom prst="rect">
            <a:avLst/>
          </a:prstGeom>
        </p:spPr>
        <p:txBody>
          <a:bodyPr>
            <a:spAutoFit/>
          </a:bodyPr>
          <a:lstStyle/>
          <a:p>
            <a:r>
              <a:rPr lang="en-US" sz="800" dirty="0" smtClean="0"/>
              <a:t>http://www.fijiwaterfoundation.org/pages.cfm/our-projects/water/villa-maria-settlement-upgrading-of-water-system.html</a:t>
            </a:r>
            <a:endParaRPr lang="en-US" sz="800" dirty="0"/>
          </a:p>
        </p:txBody>
      </p:sp>
      <p:pic>
        <p:nvPicPr>
          <p:cNvPr id="9" name="Picture 3"/>
          <p:cNvPicPr>
            <a:picLocks noChangeAspect="1" noChangeArrowheads="1"/>
          </p:cNvPicPr>
          <p:nvPr/>
        </p:nvPicPr>
        <p:blipFill>
          <a:blip r:embed="rId3" cstate="print"/>
          <a:srcRect l="59241" t="52083" r="24000" b="35417"/>
          <a:stretch>
            <a:fillRect/>
          </a:stretch>
        </p:blipFill>
        <p:spPr bwMode="auto">
          <a:xfrm>
            <a:off x="6781800" y="3276600"/>
            <a:ext cx="23622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Fairness in Cochabamba, Bolivia</a:t>
            </a:r>
            <a:endParaRPr lang="en-US" sz="3600" dirty="0"/>
          </a:p>
        </p:txBody>
      </p:sp>
      <p:pic>
        <p:nvPicPr>
          <p:cNvPr id="32771" name="Picture 3"/>
          <p:cNvPicPr>
            <a:picLocks noChangeAspect="1" noChangeArrowheads="1"/>
          </p:cNvPicPr>
          <p:nvPr/>
        </p:nvPicPr>
        <p:blipFill>
          <a:blip r:embed="rId3" cstate="print"/>
          <a:srcRect l="17204" t="44792" r="62173" b="37500"/>
          <a:stretch>
            <a:fillRect/>
          </a:stretch>
        </p:blipFill>
        <p:spPr bwMode="auto">
          <a:xfrm>
            <a:off x="4191000" y="3276600"/>
            <a:ext cx="2209800" cy="10668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62006" t="44792" r="14861" b="37500"/>
          <a:stretch>
            <a:fillRect/>
          </a:stretch>
        </p:blipFill>
        <p:spPr bwMode="auto">
          <a:xfrm>
            <a:off x="6400800" y="3276600"/>
            <a:ext cx="2478741" cy="1066800"/>
          </a:xfrm>
          <a:prstGeom prst="rect">
            <a:avLst/>
          </a:prstGeom>
          <a:noFill/>
          <a:ln w="9525">
            <a:noFill/>
            <a:miter lim="800000"/>
            <a:headEnd/>
            <a:tailEnd/>
          </a:ln>
        </p:spPr>
      </p:pic>
      <p:pic>
        <p:nvPicPr>
          <p:cNvPr id="32772" name="Picture 4"/>
          <p:cNvPicPr>
            <a:picLocks noChangeAspect="1" noChangeArrowheads="1"/>
          </p:cNvPicPr>
          <p:nvPr/>
        </p:nvPicPr>
        <p:blipFill>
          <a:blip r:embed="rId4" cstate="print"/>
          <a:srcRect l="37482" t="15625" r="33821" b="21875"/>
          <a:stretch>
            <a:fillRect/>
          </a:stretch>
        </p:blipFill>
        <p:spPr bwMode="auto">
          <a:xfrm>
            <a:off x="304800" y="1676400"/>
            <a:ext cx="37338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Fairness in Wellington </a:t>
            </a:r>
            <a:br>
              <a:rPr lang="en-US" sz="3600" dirty="0" smtClean="0"/>
            </a:br>
            <a:r>
              <a:rPr lang="en-US" sz="3600" dirty="0" smtClean="0"/>
              <a:t>and </a:t>
            </a:r>
            <a:r>
              <a:rPr lang="en-US" sz="3600" dirty="0" err="1" smtClean="0"/>
              <a:t>Piopio</a:t>
            </a:r>
            <a:r>
              <a:rPr lang="en-US" sz="3600" dirty="0" smtClean="0"/>
              <a:t>, New Zealand</a:t>
            </a:r>
            <a:endParaRPr lang="en-US" sz="3600" dirty="0"/>
          </a:p>
        </p:txBody>
      </p:sp>
      <p:pic>
        <p:nvPicPr>
          <p:cNvPr id="34818" name="Picture 2"/>
          <p:cNvPicPr>
            <a:picLocks noChangeAspect="1" noChangeArrowheads="1"/>
          </p:cNvPicPr>
          <p:nvPr/>
        </p:nvPicPr>
        <p:blipFill>
          <a:blip r:embed="rId3" cstate="print"/>
          <a:srcRect l="26354" t="19792" r="49634" b="14583"/>
          <a:stretch>
            <a:fillRect/>
          </a:stretch>
        </p:blipFill>
        <p:spPr bwMode="auto">
          <a:xfrm>
            <a:off x="457200" y="1600200"/>
            <a:ext cx="3124200" cy="4800600"/>
          </a:xfrm>
          <a:prstGeom prst="rect">
            <a:avLst/>
          </a:prstGeom>
          <a:noFill/>
          <a:ln w="9525">
            <a:noFill/>
            <a:miter lim="800000"/>
            <a:headEnd/>
            <a:tailEnd/>
          </a:ln>
        </p:spPr>
      </p:pic>
      <p:sp>
        <p:nvSpPr>
          <p:cNvPr id="4" name="Rectangle 3"/>
          <p:cNvSpPr/>
          <p:nvPr/>
        </p:nvSpPr>
        <p:spPr>
          <a:xfrm>
            <a:off x="381000" y="6400800"/>
            <a:ext cx="4572000" cy="215444"/>
          </a:xfrm>
          <a:prstGeom prst="rect">
            <a:avLst/>
          </a:prstGeom>
        </p:spPr>
        <p:txBody>
          <a:bodyPr>
            <a:spAutoFit/>
          </a:bodyPr>
          <a:lstStyle/>
          <a:p>
            <a:r>
              <a:rPr lang="en-US" sz="800" dirty="0" smtClean="0"/>
              <a:t>http://picasaweb.google.com/lh/photo/3GifmKkd8RDTGykVt71F5w</a:t>
            </a:r>
            <a:endParaRPr lang="en-US" sz="800" dirty="0"/>
          </a:p>
        </p:txBody>
      </p:sp>
      <p:pic>
        <p:nvPicPr>
          <p:cNvPr id="6" name="Picture 3"/>
          <p:cNvPicPr>
            <a:picLocks noChangeAspect="1" noChangeArrowheads="1"/>
          </p:cNvPicPr>
          <p:nvPr/>
        </p:nvPicPr>
        <p:blipFill>
          <a:blip r:embed="rId4" cstate="print"/>
          <a:srcRect l="25403" t="73958" r="56651" b="12500"/>
          <a:stretch>
            <a:fillRect/>
          </a:stretch>
        </p:blipFill>
        <p:spPr bwMode="auto">
          <a:xfrm>
            <a:off x="3810000" y="3200400"/>
            <a:ext cx="2514600" cy="10668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59120" t="73958" r="23060" b="12500"/>
          <a:stretch>
            <a:fillRect/>
          </a:stretch>
        </p:blipFill>
        <p:spPr bwMode="auto">
          <a:xfrm>
            <a:off x="6248400" y="3200400"/>
            <a:ext cx="249701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sz="4000" dirty="0" smtClean="0"/>
              <a:t>Comparisons of the Four Sites</a:t>
            </a:r>
            <a:endParaRPr lang="en-US" sz="4000" dirty="0"/>
          </a:p>
        </p:txBody>
      </p:sp>
      <p:pic>
        <p:nvPicPr>
          <p:cNvPr id="22872" name="Picture 344" descr="Fiji"/>
          <p:cNvPicPr>
            <a:picLocks noChangeAspect="1" noChangeArrowheads="1"/>
          </p:cNvPicPr>
          <p:nvPr/>
        </p:nvPicPr>
        <p:blipFill>
          <a:blip r:embed="rId3" cstate="print"/>
          <a:srcRect/>
          <a:stretch>
            <a:fillRect/>
          </a:stretch>
        </p:blipFill>
        <p:spPr bwMode="auto">
          <a:xfrm>
            <a:off x="2514600" y="1905000"/>
            <a:ext cx="1905000" cy="1271654"/>
          </a:xfrm>
          <a:prstGeom prst="rect">
            <a:avLst/>
          </a:prstGeom>
          <a:noFill/>
        </p:spPr>
      </p:pic>
      <p:pic>
        <p:nvPicPr>
          <p:cNvPr id="22874" name="Picture 346" descr="Downtown%20Phoenix%202006"/>
          <p:cNvPicPr>
            <a:picLocks noChangeAspect="1" noChangeArrowheads="1"/>
          </p:cNvPicPr>
          <p:nvPr/>
        </p:nvPicPr>
        <p:blipFill>
          <a:blip r:embed="rId4" cstate="print"/>
          <a:srcRect t="14690"/>
          <a:stretch>
            <a:fillRect/>
          </a:stretch>
        </p:blipFill>
        <p:spPr bwMode="auto">
          <a:xfrm>
            <a:off x="6858000" y="1905000"/>
            <a:ext cx="1981200" cy="1336675"/>
          </a:xfrm>
          <a:prstGeom prst="rect">
            <a:avLst/>
          </a:prstGeom>
          <a:noFill/>
        </p:spPr>
      </p:pic>
      <p:pic>
        <p:nvPicPr>
          <p:cNvPr id="22875" name="Picture 347" descr="nz0275"/>
          <p:cNvPicPr>
            <a:picLocks noChangeAspect="1" noChangeArrowheads="1"/>
          </p:cNvPicPr>
          <p:nvPr/>
        </p:nvPicPr>
        <p:blipFill>
          <a:blip r:embed="rId5" cstate="print"/>
          <a:srcRect/>
          <a:stretch>
            <a:fillRect/>
          </a:stretch>
        </p:blipFill>
        <p:spPr bwMode="auto">
          <a:xfrm>
            <a:off x="4648200" y="1905000"/>
            <a:ext cx="1981200" cy="1320800"/>
          </a:xfrm>
          <a:prstGeom prst="rect">
            <a:avLst/>
          </a:prstGeom>
          <a:noFill/>
        </p:spPr>
      </p:pic>
      <p:pic>
        <p:nvPicPr>
          <p:cNvPr id="31746" name="Picture 2"/>
          <p:cNvPicPr>
            <a:picLocks noChangeAspect="1" noChangeArrowheads="1"/>
          </p:cNvPicPr>
          <p:nvPr/>
        </p:nvPicPr>
        <p:blipFill>
          <a:blip r:embed="rId6" cstate="print"/>
          <a:srcRect l="24402" t="37500" r="48756" b="30035"/>
          <a:stretch>
            <a:fillRect/>
          </a:stretch>
        </p:blipFill>
        <p:spPr bwMode="auto">
          <a:xfrm>
            <a:off x="381000" y="1905000"/>
            <a:ext cx="1905000" cy="1295400"/>
          </a:xfrm>
          <a:prstGeom prst="rect">
            <a:avLst/>
          </a:prstGeom>
          <a:noFill/>
          <a:ln w="9525">
            <a:noFill/>
            <a:miter lim="800000"/>
            <a:headEnd/>
            <a:tailEnd/>
          </a:ln>
        </p:spPr>
      </p:pic>
      <p:sp>
        <p:nvSpPr>
          <p:cNvPr id="10" name="TextBox 9"/>
          <p:cNvSpPr txBox="1"/>
          <p:nvPr/>
        </p:nvSpPr>
        <p:spPr>
          <a:xfrm>
            <a:off x="3124200" y="3276600"/>
            <a:ext cx="685800" cy="369332"/>
          </a:xfrm>
          <a:prstGeom prst="rect">
            <a:avLst/>
          </a:prstGeom>
          <a:noFill/>
        </p:spPr>
        <p:txBody>
          <a:bodyPr wrap="square" rtlCol="0">
            <a:spAutoFit/>
          </a:bodyPr>
          <a:lstStyle/>
          <a:p>
            <a:r>
              <a:rPr lang="en-US" dirty="0" smtClean="0"/>
              <a:t>Fiji</a:t>
            </a:r>
            <a:endParaRPr lang="en-US" dirty="0"/>
          </a:p>
        </p:txBody>
      </p:sp>
      <p:sp>
        <p:nvSpPr>
          <p:cNvPr id="11" name="TextBox 10"/>
          <p:cNvSpPr txBox="1"/>
          <p:nvPr/>
        </p:nvSpPr>
        <p:spPr>
          <a:xfrm>
            <a:off x="914400" y="3276600"/>
            <a:ext cx="864339" cy="369332"/>
          </a:xfrm>
          <a:prstGeom prst="rect">
            <a:avLst/>
          </a:prstGeom>
          <a:noFill/>
        </p:spPr>
        <p:txBody>
          <a:bodyPr wrap="none" rtlCol="0">
            <a:spAutoFit/>
          </a:bodyPr>
          <a:lstStyle/>
          <a:p>
            <a:r>
              <a:rPr lang="en-US" dirty="0" smtClean="0"/>
              <a:t>Bolivia</a:t>
            </a:r>
            <a:endParaRPr lang="en-US" dirty="0"/>
          </a:p>
        </p:txBody>
      </p:sp>
      <p:sp>
        <p:nvSpPr>
          <p:cNvPr id="12" name="TextBox 11"/>
          <p:cNvSpPr txBox="1"/>
          <p:nvPr/>
        </p:nvSpPr>
        <p:spPr>
          <a:xfrm>
            <a:off x="6934200" y="3276600"/>
            <a:ext cx="1774845" cy="369332"/>
          </a:xfrm>
          <a:prstGeom prst="rect">
            <a:avLst/>
          </a:prstGeom>
          <a:noFill/>
        </p:spPr>
        <p:txBody>
          <a:bodyPr wrap="none" rtlCol="0">
            <a:spAutoFit/>
          </a:bodyPr>
          <a:lstStyle/>
          <a:p>
            <a:r>
              <a:rPr lang="en-US" dirty="0" smtClean="0"/>
              <a:t>Southwest U.S.</a:t>
            </a:r>
            <a:endParaRPr lang="en-US" dirty="0"/>
          </a:p>
        </p:txBody>
      </p:sp>
      <p:sp>
        <p:nvSpPr>
          <p:cNvPr id="13" name="TextBox 12"/>
          <p:cNvSpPr txBox="1"/>
          <p:nvPr/>
        </p:nvSpPr>
        <p:spPr>
          <a:xfrm>
            <a:off x="4876800" y="3276600"/>
            <a:ext cx="1544012" cy="369332"/>
          </a:xfrm>
          <a:prstGeom prst="rect">
            <a:avLst/>
          </a:prstGeom>
          <a:noFill/>
        </p:spPr>
        <p:txBody>
          <a:bodyPr wrap="none" rtlCol="0">
            <a:spAutoFit/>
          </a:bodyPr>
          <a:lstStyle/>
          <a:p>
            <a:r>
              <a:rPr lang="en-US" dirty="0" smtClean="0"/>
              <a:t>New Zealand</a:t>
            </a:r>
            <a:endParaRPr lang="en-US" dirty="0"/>
          </a:p>
        </p:txBody>
      </p:sp>
      <p:pic>
        <p:nvPicPr>
          <p:cNvPr id="14" name="Picture 343"/>
          <p:cNvPicPr>
            <a:picLocks noGrp="1" noChangeAspect="1" noChangeArrowheads="1"/>
          </p:cNvPicPr>
          <p:nvPr>
            <p:ph type="tbl" idx="1"/>
          </p:nvPr>
        </p:nvPicPr>
        <p:blipFill>
          <a:blip r:embed="rId7" cstate="print"/>
          <a:srcRect l="10185" t="25255" r="28720" b="37706"/>
          <a:stretch>
            <a:fillRect/>
          </a:stretch>
        </p:blipFill>
        <p:spPr>
          <a:xfrm>
            <a:off x="0" y="3810000"/>
            <a:ext cx="9144000" cy="3048000"/>
          </a:xfrm>
        </p:spPr>
      </p:pic>
      <p:sp>
        <p:nvSpPr>
          <p:cNvPr id="15" name="Oval 14"/>
          <p:cNvSpPr/>
          <p:nvPr/>
        </p:nvSpPr>
        <p:spPr>
          <a:xfrm>
            <a:off x="4267200" y="5334000"/>
            <a:ext cx="762000" cy="2286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Fairness in Phoenix, United States</a:t>
            </a:r>
            <a:endParaRPr lang="en-US" sz="3600" dirty="0"/>
          </a:p>
        </p:txBody>
      </p:sp>
      <p:pic>
        <p:nvPicPr>
          <p:cNvPr id="35844" name="Picture 4"/>
          <p:cNvPicPr>
            <a:picLocks noChangeAspect="1" noChangeArrowheads="1"/>
          </p:cNvPicPr>
          <p:nvPr/>
        </p:nvPicPr>
        <p:blipFill>
          <a:blip r:embed="rId3" cstate="print"/>
          <a:srcRect l="29502" t="32998" r="52248" b="23958"/>
          <a:stretch>
            <a:fillRect/>
          </a:stretch>
        </p:blipFill>
        <p:spPr bwMode="auto">
          <a:xfrm>
            <a:off x="228600" y="1676400"/>
            <a:ext cx="3505200" cy="4648200"/>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l="25989" t="65625" r="55101" b="21875"/>
          <a:stretch>
            <a:fillRect/>
          </a:stretch>
        </p:blipFill>
        <p:spPr bwMode="auto">
          <a:xfrm>
            <a:off x="3810000" y="3276600"/>
            <a:ext cx="2743200" cy="1019503"/>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l="59081" t="65625" r="23060" b="21875"/>
          <a:stretch>
            <a:fillRect/>
          </a:stretch>
        </p:blipFill>
        <p:spPr bwMode="auto">
          <a:xfrm>
            <a:off x="6553200" y="3276600"/>
            <a:ext cx="2590800" cy="1019503"/>
          </a:xfrm>
          <a:prstGeom prst="rect">
            <a:avLst/>
          </a:prstGeom>
          <a:noFill/>
          <a:ln w="9525">
            <a:noFill/>
            <a:miter lim="800000"/>
            <a:headEnd/>
            <a:tailEnd/>
          </a:ln>
        </p:spPr>
      </p:pic>
      <p:sp>
        <p:nvSpPr>
          <p:cNvPr id="9" name="Rectangle 8"/>
          <p:cNvSpPr/>
          <p:nvPr/>
        </p:nvSpPr>
        <p:spPr>
          <a:xfrm>
            <a:off x="228600" y="6248400"/>
            <a:ext cx="4572000" cy="215444"/>
          </a:xfrm>
          <a:prstGeom prst="rect">
            <a:avLst/>
          </a:prstGeom>
        </p:spPr>
        <p:txBody>
          <a:bodyPr>
            <a:spAutoFit/>
          </a:bodyPr>
          <a:lstStyle/>
          <a:p>
            <a:r>
              <a:rPr lang="en-US" sz="800" dirty="0" smtClean="0"/>
              <a:t>http://www.flickr.com/photos/mandj98/3075340790/</a:t>
            </a:r>
            <a:endParaRPr lang="en-US" sz="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1345</Words>
  <Application>Microsoft Office PowerPoint</Application>
  <PresentationFormat>On-screen Show (4:3)</PresentationFormat>
  <Paragraphs>124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 All Fairness:  Cross-cultural Perspectives on Water Quality and Equity</vt:lpstr>
      <vt:lpstr>Equality versus Equity</vt:lpstr>
      <vt:lpstr>Global Ethnohydrology Study</vt:lpstr>
      <vt:lpstr>Fairness and  Local Water Institutions</vt:lpstr>
      <vt:lpstr>Fairness in Votua and Sigatoka, Fiji</vt:lpstr>
      <vt:lpstr>Fairness in Cochabamba, Bolivia</vt:lpstr>
      <vt:lpstr>Fairness in Wellington  and Piopio, New Zealand</vt:lpstr>
      <vt:lpstr>Comparisons of the Four Sites</vt:lpstr>
      <vt:lpstr>Fairness in Phoenix, United States</vt:lpstr>
      <vt:lpstr>Comparisons of the Four Sites</vt:lpstr>
      <vt:lpstr>Comparisons of the Four Sites</vt:lpstr>
      <vt:lpstr>Comparisons of the Four Sites</vt:lpstr>
      <vt:lpstr>Explanatory Model: Equality and Equity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All Fairness:  Cross-cultural Perspectives on Water Quality and Equity</dc:title>
  <dc:creator>Meredith Gartin</dc:creator>
  <cp:lastModifiedBy>Meredith Gartin</cp:lastModifiedBy>
  <cp:revision>25</cp:revision>
  <dcterms:created xsi:type="dcterms:W3CDTF">2011-06-27T18:16:08Z</dcterms:created>
  <dcterms:modified xsi:type="dcterms:W3CDTF">2011-07-19T03:04:59Z</dcterms:modified>
</cp:coreProperties>
</file>